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7" r:id="rId1"/>
  </p:sldMasterIdLst>
  <p:notesMasterIdLst>
    <p:notesMasterId r:id="rId30"/>
  </p:notesMasterIdLst>
  <p:handoutMasterIdLst>
    <p:handoutMasterId r:id="rId31"/>
  </p:handoutMasterIdLst>
  <p:sldIdLst>
    <p:sldId id="256" r:id="rId2"/>
    <p:sldId id="359" r:id="rId3"/>
    <p:sldId id="355" r:id="rId4"/>
    <p:sldId id="294" r:id="rId5"/>
    <p:sldId id="276" r:id="rId6"/>
    <p:sldId id="364" r:id="rId7"/>
    <p:sldId id="365" r:id="rId8"/>
    <p:sldId id="366" r:id="rId9"/>
    <p:sldId id="367" r:id="rId10"/>
    <p:sldId id="368" r:id="rId11"/>
    <p:sldId id="369" r:id="rId12"/>
    <p:sldId id="370" r:id="rId13"/>
    <p:sldId id="371" r:id="rId14"/>
    <p:sldId id="372" r:id="rId15"/>
    <p:sldId id="373" r:id="rId16"/>
    <p:sldId id="374" r:id="rId17"/>
    <p:sldId id="375" r:id="rId18"/>
    <p:sldId id="376" r:id="rId19"/>
    <p:sldId id="377" r:id="rId20"/>
    <p:sldId id="378" r:id="rId21"/>
    <p:sldId id="379" r:id="rId22"/>
    <p:sldId id="380" r:id="rId23"/>
    <p:sldId id="381" r:id="rId24"/>
    <p:sldId id="382" r:id="rId25"/>
    <p:sldId id="383" r:id="rId26"/>
    <p:sldId id="384" r:id="rId27"/>
    <p:sldId id="385" r:id="rId28"/>
    <p:sldId id="358" r:id="rId29"/>
  </p:sldIdLst>
  <p:sldSz cx="9144000" cy="5715000" type="screen16x10"/>
  <p:notesSz cx="7099300" cy="10234613"/>
  <p:defaultTextStyle>
    <a:defPPr>
      <a:defRPr lang="it-IT"/>
    </a:defPPr>
    <a:lvl1pPr algn="l" rtl="0" fontAlgn="base">
      <a:spcBef>
        <a:spcPct val="0"/>
      </a:spcBef>
      <a:spcAft>
        <a:spcPct val="0"/>
      </a:spcAft>
      <a:defRPr sz="1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00"/>
    <a:srgbClr val="0066FF"/>
    <a:srgbClr val="33CC33"/>
    <a:srgbClr val="3333FF"/>
    <a:srgbClr val="C0C0C0"/>
    <a:srgbClr val="3399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7" autoAdjust="0"/>
    <p:restoredTop sz="94660"/>
  </p:normalViewPr>
  <p:slideViewPr>
    <p:cSldViewPr showGuides="1">
      <p:cViewPr>
        <p:scale>
          <a:sx n="100" d="100"/>
          <a:sy n="100" d="100"/>
        </p:scale>
        <p:origin x="-1944" y="-696"/>
      </p:cViewPr>
      <p:guideLst>
        <p:guide orient="horz" pos="30"/>
        <p:guide pos="34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0" d="100"/>
          <a:sy n="60" d="100"/>
        </p:scale>
        <p:origin x="-2970"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mn-ea"/>
                <a:cs typeface="Arial" pitchFamily="34" charset="0"/>
              </a:defRPr>
            </a:lvl1pPr>
          </a:lstStyle>
          <a:p>
            <a:pPr>
              <a:defRPr/>
            </a:pPr>
            <a:endParaRPr lang="it-IT"/>
          </a:p>
        </p:txBody>
      </p:sp>
      <p:sp>
        <p:nvSpPr>
          <p:cNvPr id="83971"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cs typeface="Arial" charset="0"/>
              </a:defRPr>
            </a:lvl1pPr>
          </a:lstStyle>
          <a:p>
            <a:pPr>
              <a:defRPr/>
            </a:pPr>
            <a:fld id="{C0338277-3DA4-FF49-A48D-09C2B3121617}" type="datetimeFigureOut">
              <a:rPr lang="it-IT"/>
              <a:pPr>
                <a:defRPr/>
              </a:pPr>
              <a:t>08/10/2014</a:t>
            </a:fld>
            <a:endParaRPr lang="it-IT"/>
          </a:p>
        </p:txBody>
      </p:sp>
      <p:sp>
        <p:nvSpPr>
          <p:cNvPr id="83972"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mn-ea"/>
                <a:cs typeface="Arial" pitchFamily="34" charset="0"/>
              </a:defRPr>
            </a:lvl1pPr>
          </a:lstStyle>
          <a:p>
            <a:pPr>
              <a:defRPr/>
            </a:pPr>
            <a:endParaRPr lang="it-IT"/>
          </a:p>
        </p:txBody>
      </p:sp>
      <p:sp>
        <p:nvSpPr>
          <p:cNvPr id="83973"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cs typeface="Arial" charset="0"/>
              </a:defRPr>
            </a:lvl1pPr>
          </a:lstStyle>
          <a:p>
            <a:pPr>
              <a:defRPr/>
            </a:pPr>
            <a:fld id="{CBE30D73-06A9-F546-B624-7BDB7BC1AD45}" type="slidenum">
              <a:rPr lang="it-IT"/>
              <a:pPr>
                <a:defRPr/>
              </a:pPr>
              <a:t>‹N›</a:t>
            </a:fld>
            <a:endParaRPr lang="it-IT"/>
          </a:p>
        </p:txBody>
      </p:sp>
    </p:spTree>
    <p:extLst>
      <p:ext uri="{BB962C8B-B14F-4D97-AF65-F5344CB8AC3E}">
        <p14:creationId xmlns:p14="http://schemas.microsoft.com/office/powerpoint/2010/main" val="3608202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0" hangingPunct="0">
              <a:defRPr sz="1300">
                <a:latin typeface="Arial" pitchFamily="34" charset="0"/>
                <a:ea typeface="+mn-ea"/>
                <a:cs typeface="Arial" pitchFamily="34" charset="0"/>
              </a:defRPr>
            </a:lvl1pPr>
          </a:lstStyle>
          <a:p>
            <a:pPr>
              <a:defRPr/>
            </a:pPr>
            <a:endParaRPr lang="it-IT"/>
          </a:p>
        </p:txBody>
      </p:sp>
      <p:sp>
        <p:nvSpPr>
          <p:cNvPr id="7885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0" hangingPunct="0">
              <a:defRPr sz="1300" smtClean="0">
                <a:cs typeface="Arial" charset="0"/>
              </a:defRPr>
            </a:lvl1pPr>
          </a:lstStyle>
          <a:p>
            <a:pPr>
              <a:defRPr/>
            </a:pPr>
            <a:fld id="{7B9D120A-4A4C-9A40-B3B3-215A611F4240}" type="datetimeFigureOut">
              <a:rPr lang="it-IT"/>
              <a:pPr>
                <a:defRPr/>
              </a:pPr>
              <a:t>08/10/2014</a:t>
            </a:fld>
            <a:endParaRPr lang="it-IT"/>
          </a:p>
        </p:txBody>
      </p:sp>
      <p:sp>
        <p:nvSpPr>
          <p:cNvPr id="15364" name="Rectangle 4"/>
          <p:cNvSpPr>
            <a:spLocks noGrp="1" noRot="1" noChangeAspect="1" noChangeArrowheads="1" noTextEdit="1"/>
          </p:cNvSpPr>
          <p:nvPr>
            <p:ph type="sldImg" idx="2"/>
          </p:nvPr>
        </p:nvSpPr>
        <p:spPr bwMode="auto">
          <a:xfrm>
            <a:off x="481013" y="768350"/>
            <a:ext cx="613727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885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7885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0" hangingPunct="0">
              <a:defRPr sz="1300">
                <a:latin typeface="Arial" pitchFamily="34" charset="0"/>
                <a:ea typeface="+mn-ea"/>
                <a:cs typeface="Arial" pitchFamily="34" charset="0"/>
              </a:defRPr>
            </a:lvl1pPr>
          </a:lstStyle>
          <a:p>
            <a:pPr>
              <a:defRPr/>
            </a:pPr>
            <a:endParaRPr lang="it-IT"/>
          </a:p>
        </p:txBody>
      </p:sp>
      <p:sp>
        <p:nvSpPr>
          <p:cNvPr id="7885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0" hangingPunct="0">
              <a:defRPr sz="1300" smtClean="0">
                <a:cs typeface="Arial" charset="0"/>
              </a:defRPr>
            </a:lvl1pPr>
          </a:lstStyle>
          <a:p>
            <a:pPr>
              <a:defRPr/>
            </a:pPr>
            <a:fld id="{D6CC31F9-B867-7347-9BAA-D5C7741CC9C0}" type="slidenum">
              <a:rPr lang="it-IT"/>
              <a:pPr>
                <a:defRPr/>
              </a:pPr>
              <a:t>‹N›</a:t>
            </a:fld>
            <a:endParaRPr lang="it-IT"/>
          </a:p>
        </p:txBody>
      </p:sp>
    </p:spTree>
    <p:extLst>
      <p:ext uri="{BB962C8B-B14F-4D97-AF65-F5344CB8AC3E}">
        <p14:creationId xmlns:p14="http://schemas.microsoft.com/office/powerpoint/2010/main" val="3625732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481013" y="768350"/>
            <a:ext cx="6137275" cy="3836988"/>
          </a:xfrm>
          <a:ln/>
        </p:spPr>
      </p:sp>
      <p:sp>
        <p:nvSpPr>
          <p:cNvPr id="174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it-IT">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2" name="Rettangolo 41"/>
          <p:cNvSpPr/>
          <p:nvPr/>
        </p:nvSpPr>
        <p:spPr>
          <a:xfrm>
            <a:off x="0" y="1"/>
            <a:ext cx="9144000" cy="35147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9"/>
          <p:cNvSpPr/>
          <p:nvPr/>
        </p:nvSpPr>
        <p:spPr>
          <a:xfrm>
            <a:off x="0" y="3514797"/>
            <a:ext cx="9144000" cy="14080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1108786" y="3514797"/>
            <a:ext cx="7772400" cy="987554"/>
          </a:xfrm>
        </p:spPr>
        <p:txBody>
          <a:bodyPr/>
          <a:lstStyle/>
          <a:p>
            <a:r>
              <a:rPr lang="it-IT" dirty="0" smtClean="0"/>
              <a:t>Fare clic per modificare stile</a:t>
            </a:r>
            <a:endParaRPr lang="it-IT" dirty="0"/>
          </a:p>
        </p:txBody>
      </p:sp>
      <p:sp>
        <p:nvSpPr>
          <p:cNvPr id="3" name="Sottotitolo 2"/>
          <p:cNvSpPr>
            <a:spLocks noGrp="1"/>
          </p:cNvSpPr>
          <p:nvPr>
            <p:ph type="subTitle" idx="1"/>
          </p:nvPr>
        </p:nvSpPr>
        <p:spPr>
          <a:xfrm>
            <a:off x="1108786" y="4517160"/>
            <a:ext cx="7749464" cy="405679"/>
          </a:xfrm>
        </p:spPr>
        <p:txBody>
          <a:bodyPr anchor="ct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lang="it-IT" dirty="0"/>
          </a:p>
        </p:txBody>
      </p:sp>
      <p:sp>
        <p:nvSpPr>
          <p:cNvPr id="32" name="Rettangolo 31"/>
          <p:cNvSpPr/>
          <p:nvPr/>
        </p:nvSpPr>
        <p:spPr>
          <a:xfrm>
            <a:off x="6451439" y="416404"/>
            <a:ext cx="2692563" cy="2692563"/>
          </a:xfrm>
          <a:prstGeom prst="rect">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Rettangolo 32"/>
          <p:cNvSpPr/>
          <p:nvPr/>
        </p:nvSpPr>
        <p:spPr>
          <a:xfrm>
            <a:off x="554" y="416404"/>
            <a:ext cx="2692563" cy="2692563"/>
          </a:xfrm>
          <a:prstGeom prst="rect">
            <a:avLst/>
          </a:prstGeom>
          <a:solidFill>
            <a:srgbClr val="70CE0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4" name="Rettangolo 33"/>
          <p:cNvSpPr/>
          <p:nvPr/>
        </p:nvSpPr>
        <p:spPr>
          <a:xfrm>
            <a:off x="3225996" y="416404"/>
            <a:ext cx="2692563" cy="2692563"/>
          </a:xfrm>
          <a:prstGeom prst="rect">
            <a:avLst/>
          </a:prstGeom>
          <a:solidFill>
            <a:srgbClr val="E842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89220899"/>
      </p:ext>
    </p:extLst>
  </p:cSld>
  <p:clrMapOvr>
    <a:masterClrMapping/>
  </p:clrMapOvr>
  <p:transition spd="med">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a:xfrm>
            <a:off x="1106714" y="1517652"/>
            <a:ext cx="7751536" cy="3208337"/>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6" name="Segnaposto numero diapositiva 5"/>
          <p:cNvSpPr>
            <a:spLocks noGrp="1"/>
          </p:cNvSpPr>
          <p:nvPr>
            <p:ph type="sldNum" sz="quarter" idx="12"/>
          </p:nvPr>
        </p:nvSpPr>
        <p:spPr/>
        <p:txBody>
          <a:bodyPr/>
          <a:lstStyle/>
          <a:p>
            <a:pPr>
              <a:defRPr/>
            </a:pPr>
            <a:fld id="{08F7DC65-3B64-9943-9F31-2BE3CD9AE63F}" type="slidenum">
              <a:rPr lang="it-IT" smtClean="0"/>
              <a:pPr>
                <a:defRPr/>
              </a:pPr>
              <a:t>‹N›</a:t>
            </a:fld>
            <a:endParaRPr lang="it-IT"/>
          </a:p>
        </p:txBody>
      </p:sp>
    </p:spTree>
    <p:extLst>
      <p:ext uri="{BB962C8B-B14F-4D97-AF65-F5344CB8AC3E}">
        <p14:creationId xmlns:p14="http://schemas.microsoft.com/office/powerpoint/2010/main" val="4189368013"/>
      </p:ext>
    </p:extLst>
  </p:cSld>
  <p:clrMapOvr>
    <a:masterClrMapping/>
  </p:clrMapOvr>
  <p:transition spd="med">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7" name="Rettangolo 6"/>
          <p:cNvSpPr/>
          <p:nvPr/>
        </p:nvSpPr>
        <p:spPr>
          <a:xfrm>
            <a:off x="0" y="228867"/>
            <a:ext cx="9144000" cy="128878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7212169" y="0"/>
            <a:ext cx="1474630" cy="492283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Segnaposto numero diapositiva 5"/>
          <p:cNvSpPr>
            <a:spLocks noGrp="1"/>
          </p:cNvSpPr>
          <p:nvPr>
            <p:ph type="sldNum" sz="quarter" idx="12"/>
          </p:nvPr>
        </p:nvSpPr>
        <p:spPr/>
        <p:txBody>
          <a:bodyPr/>
          <a:lstStyle/>
          <a:p>
            <a:pPr>
              <a:defRPr/>
            </a:pPr>
            <a:fld id="{4434AF6D-ECEF-454B-8839-6C4087CD6796}" type="slidenum">
              <a:rPr lang="it-IT" smtClean="0"/>
              <a:pPr>
                <a:defRPr/>
              </a:pPr>
              <a:t>‹N›</a:t>
            </a:fld>
            <a:endParaRPr lang="it-IT"/>
          </a:p>
        </p:txBody>
      </p:sp>
      <p:sp>
        <p:nvSpPr>
          <p:cNvPr id="3" name="Segnaposto testo verticale 2"/>
          <p:cNvSpPr>
            <a:spLocks noGrp="1"/>
          </p:cNvSpPr>
          <p:nvPr>
            <p:ph type="body" orient="vert" idx="1"/>
          </p:nvPr>
        </p:nvSpPr>
        <p:spPr>
          <a:xfrm>
            <a:off x="457200" y="443304"/>
            <a:ext cx="6346825" cy="4301226"/>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2" name="Titolo verticale 1"/>
          <p:cNvSpPr>
            <a:spLocks noGrp="1"/>
          </p:cNvSpPr>
          <p:nvPr>
            <p:ph type="title" orient="vert"/>
          </p:nvPr>
        </p:nvSpPr>
        <p:spPr>
          <a:xfrm>
            <a:off x="7355937" y="443304"/>
            <a:ext cx="1247647" cy="4301226"/>
          </a:xfrm>
        </p:spPr>
        <p:txBody>
          <a:bodyPr vert="eaVert"/>
          <a:lstStyle/>
          <a:p>
            <a:r>
              <a:rPr lang="it-IT" smtClean="0"/>
              <a:t>Fare clic per modificare stile</a:t>
            </a:r>
            <a:endParaRPr lang="it-IT" dirty="0"/>
          </a:p>
        </p:txBody>
      </p:sp>
    </p:spTree>
    <p:extLst>
      <p:ext uri="{BB962C8B-B14F-4D97-AF65-F5344CB8AC3E}">
        <p14:creationId xmlns:p14="http://schemas.microsoft.com/office/powerpoint/2010/main" val="2238169625"/>
      </p:ext>
    </p:extLst>
  </p:cSld>
  <p:clrMapOvr>
    <a:masterClrMapping/>
  </p:clrMapOvr>
  <p:transition spd="med">
    <p:wipe dir="d"/>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865"/>
            <a:ext cx="8229600" cy="9525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457200" y="1333500"/>
            <a:ext cx="8229600" cy="3771636"/>
          </a:xfrm>
        </p:spPr>
        <p:txBody>
          <a:bodyPr/>
          <a:lstStyle/>
          <a:p>
            <a:pPr lvl="0"/>
            <a:endParaRPr lang="it-IT" noProof="0" smtClean="0"/>
          </a:p>
        </p:txBody>
      </p:sp>
      <p:sp>
        <p:nvSpPr>
          <p:cNvPr id="4" name="Rectangle 5"/>
          <p:cNvSpPr>
            <a:spLocks noGrp="1" noChangeArrowheads="1"/>
          </p:cNvSpPr>
          <p:nvPr>
            <p:ph type="ftr" sz="quarter" idx="10"/>
          </p:nvPr>
        </p:nvSpPr>
        <p:spPr>
          <a:xfrm>
            <a:off x="3124200" y="5221553"/>
            <a:ext cx="2895600" cy="396875"/>
          </a:xfrm>
          <a:prstGeom prst="rect">
            <a:avLst/>
          </a:prstGeom>
        </p:spPr>
        <p:txBody>
          <a:bodyPr/>
          <a:lstStyle>
            <a:lvl1pPr>
              <a:defRPr>
                <a:latin typeface="Arial" pitchFamily="34" charset="0"/>
                <a:ea typeface="+mn-ea"/>
                <a:cs typeface="Arial" pitchFamily="34" charset="0"/>
              </a:defRPr>
            </a:lvl1pPr>
          </a:lstStyle>
          <a:p>
            <a:pPr>
              <a:defRPr/>
            </a:pPr>
            <a:r>
              <a:rPr lang="it-IT"/>
              <a:t>Assemblea Sezione TIC</a:t>
            </a:r>
          </a:p>
        </p:txBody>
      </p:sp>
      <p:sp>
        <p:nvSpPr>
          <p:cNvPr id="5" name="Rectangle 6"/>
          <p:cNvSpPr>
            <a:spLocks noGrp="1" noChangeArrowheads="1"/>
          </p:cNvSpPr>
          <p:nvPr>
            <p:ph type="sldNum" sz="quarter" idx="11"/>
          </p:nvPr>
        </p:nvSpPr>
        <p:spPr/>
        <p:txBody>
          <a:bodyPr/>
          <a:lstStyle>
            <a:lvl1pPr>
              <a:defRPr smtClean="0"/>
            </a:lvl1pPr>
          </a:lstStyle>
          <a:p>
            <a:pPr>
              <a:defRPr/>
            </a:pPr>
            <a:fld id="{8E1A0854-91B1-234D-B330-AAE100DB33E3}" type="slidenum">
              <a:rPr lang="it-IT"/>
              <a:pPr>
                <a:defRPr/>
              </a:pPr>
              <a:t>‹N›</a:t>
            </a:fld>
            <a:endParaRPr lang="it-IT"/>
          </a:p>
        </p:txBody>
      </p:sp>
    </p:spTree>
    <p:extLst>
      <p:ext uri="{BB962C8B-B14F-4D97-AF65-F5344CB8AC3E}">
        <p14:creationId xmlns:p14="http://schemas.microsoft.com/office/powerpoint/2010/main" val="3124348397"/>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5221553"/>
            <a:ext cx="2895600" cy="396875"/>
          </a:xfrm>
          <a:prstGeom prst="rect">
            <a:avLst/>
          </a:prstGeom>
        </p:spPr>
        <p:txBody>
          <a:bodyPr/>
          <a:lstStyle>
            <a:lvl1pPr>
              <a:defRPr>
                <a:latin typeface="Arial" pitchFamily="34" charset="0"/>
                <a:ea typeface="+mn-ea"/>
                <a:cs typeface="Arial" pitchFamily="34" charset="0"/>
              </a:defRPr>
            </a:lvl1pPr>
          </a:lstStyle>
          <a:p>
            <a:pPr>
              <a:defRPr/>
            </a:pPr>
            <a:r>
              <a:rPr lang="it-IT"/>
              <a:t>Assemblea Sezione TIC</a:t>
            </a:r>
          </a:p>
        </p:txBody>
      </p:sp>
      <p:sp>
        <p:nvSpPr>
          <p:cNvPr id="3" name="Rectangle 6"/>
          <p:cNvSpPr>
            <a:spLocks noGrp="1" noChangeArrowheads="1"/>
          </p:cNvSpPr>
          <p:nvPr>
            <p:ph type="sldNum" sz="quarter" idx="11"/>
          </p:nvPr>
        </p:nvSpPr>
        <p:spPr/>
        <p:txBody>
          <a:bodyPr/>
          <a:lstStyle>
            <a:lvl1pPr>
              <a:defRPr smtClean="0"/>
            </a:lvl1pPr>
          </a:lstStyle>
          <a:p>
            <a:pPr>
              <a:defRPr/>
            </a:pPr>
            <a:fld id="{D9D95876-0EAB-7941-9FB6-EF2EC950D610}" type="slidenum">
              <a:rPr lang="it-IT"/>
              <a:pPr>
                <a:defRPr/>
              </a:pPr>
              <a:t>‹N›</a:t>
            </a:fld>
            <a:endParaRPr lang="it-IT"/>
          </a:p>
        </p:txBody>
      </p:sp>
    </p:spTree>
    <p:extLst>
      <p:ext uri="{BB962C8B-B14F-4D97-AF65-F5344CB8AC3E}">
        <p14:creationId xmlns:p14="http://schemas.microsoft.com/office/powerpoint/2010/main" val="4173029000"/>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14" name="Rettangolo 13"/>
          <p:cNvSpPr/>
          <p:nvPr/>
        </p:nvSpPr>
        <p:spPr>
          <a:xfrm>
            <a:off x="0" y="2"/>
            <a:ext cx="9144000" cy="3577578"/>
          </a:xfrm>
          <a:prstGeom prst="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0" y="3313060"/>
            <a:ext cx="9144000" cy="1598541"/>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9" name="Immagine 18"/>
          <p:cNvPicPr>
            <a:picLocks noChangeAspect="1"/>
          </p:cNvPicPr>
          <p:nvPr/>
        </p:nvPicPr>
        <p:blipFill>
          <a:blip r:embed="rId2" cstate="print"/>
          <a:stretch>
            <a:fillRect/>
          </a:stretch>
        </p:blipFill>
        <p:spPr>
          <a:xfrm>
            <a:off x="1229219" y="585810"/>
            <a:ext cx="4856003" cy="1976039"/>
          </a:xfrm>
          <a:prstGeom prst="rect">
            <a:avLst/>
          </a:prstGeom>
        </p:spPr>
      </p:pic>
      <p:pic>
        <p:nvPicPr>
          <p:cNvPr id="3" name="Immagine 2"/>
          <p:cNvPicPr>
            <a:picLocks noChangeAspect="1"/>
          </p:cNvPicPr>
          <p:nvPr/>
        </p:nvPicPr>
        <p:blipFill>
          <a:blip r:embed="rId3" cstate="print"/>
          <a:stretch>
            <a:fillRect/>
          </a:stretch>
        </p:blipFill>
        <p:spPr>
          <a:xfrm>
            <a:off x="1229219" y="585810"/>
            <a:ext cx="1993001" cy="1976039"/>
          </a:xfrm>
          <a:prstGeom prst="rect">
            <a:avLst/>
          </a:prstGeom>
        </p:spPr>
      </p:pic>
      <p:pic>
        <p:nvPicPr>
          <p:cNvPr id="5" name="Immagine 4" descr="CLE_pay off.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07791" y="1088074"/>
            <a:ext cx="2586621" cy="971508"/>
          </a:xfrm>
          <a:prstGeom prst="rect">
            <a:avLst/>
          </a:prstGeom>
        </p:spPr>
      </p:pic>
      <p:sp>
        <p:nvSpPr>
          <p:cNvPr id="6" name="Segnaposto testo 5"/>
          <p:cNvSpPr>
            <a:spLocks noGrp="1"/>
          </p:cNvSpPr>
          <p:nvPr>
            <p:ph type="body" sz="quarter" idx="10"/>
          </p:nvPr>
        </p:nvSpPr>
        <p:spPr>
          <a:xfrm>
            <a:off x="1115616" y="4297660"/>
            <a:ext cx="7705725" cy="360362"/>
          </a:xfrm>
        </p:spPr>
        <p:txBody>
          <a:bodyPr anchor="ctr">
            <a:noAutofit/>
          </a:bodyPr>
          <a:lstStyle>
            <a:lvl1pPr marL="0" indent="0">
              <a:buNone/>
              <a:defRPr sz="2000">
                <a:solidFill>
                  <a:schemeClr val="bg1"/>
                </a:solidFill>
              </a:defRPr>
            </a:lvl1pPr>
          </a:lstStyle>
          <a:p>
            <a:pPr lvl="0"/>
            <a:r>
              <a:rPr lang="it-IT" dirty="0" smtClean="0"/>
              <a:t>Fare clic per modificare gli stili del testo</a:t>
            </a:r>
            <a:endParaRPr lang="it-IT" dirty="0"/>
          </a:p>
        </p:txBody>
      </p:sp>
      <p:sp>
        <p:nvSpPr>
          <p:cNvPr id="13" name="Segnaposto testo 12"/>
          <p:cNvSpPr>
            <a:spLocks noGrp="1"/>
          </p:cNvSpPr>
          <p:nvPr>
            <p:ph type="body" sz="quarter" idx="11"/>
          </p:nvPr>
        </p:nvSpPr>
        <p:spPr>
          <a:xfrm>
            <a:off x="1115616" y="3433564"/>
            <a:ext cx="7704856" cy="792088"/>
          </a:xfrm>
        </p:spPr>
        <p:txBody>
          <a:bodyPr anchor="ctr"/>
          <a:lstStyle>
            <a:lvl1pPr marL="0" indent="0">
              <a:buNone/>
              <a:defRPr>
                <a:solidFill>
                  <a:schemeClr val="bg1"/>
                </a:solidFill>
              </a:defRPr>
            </a:lvl1pPr>
          </a:lstStyle>
          <a:p>
            <a:pPr lvl="0"/>
            <a:endParaRPr lang="it-IT" dirty="0"/>
          </a:p>
        </p:txBody>
      </p:sp>
    </p:spTree>
    <p:extLst>
      <p:ext uri="{BB962C8B-B14F-4D97-AF65-F5344CB8AC3E}">
        <p14:creationId xmlns:p14="http://schemas.microsoft.com/office/powerpoint/2010/main" val="1481883465"/>
      </p:ext>
    </p:extLst>
  </p:cSld>
  <p:clrMapOvr>
    <a:masterClrMapping/>
  </p:clrMapOvr>
  <p:transition spd="med">
    <p:wipe dir="d"/>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Intestazione sezione">
    <p:spTree>
      <p:nvGrpSpPr>
        <p:cNvPr id="1" name=""/>
        <p:cNvGrpSpPr/>
        <p:nvPr/>
      </p:nvGrpSpPr>
      <p:grpSpPr>
        <a:xfrm>
          <a:off x="0" y="0"/>
          <a:ext cx="0" cy="0"/>
          <a:chOff x="0" y="0"/>
          <a:chExt cx="0" cy="0"/>
        </a:xfrm>
      </p:grpSpPr>
      <p:sp>
        <p:nvSpPr>
          <p:cNvPr id="8" name="Rettangolo 7"/>
          <p:cNvSpPr/>
          <p:nvPr/>
        </p:nvSpPr>
        <p:spPr>
          <a:xfrm>
            <a:off x="0" y="3324298"/>
            <a:ext cx="9144000" cy="159854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Segnaposto testo 2"/>
          <p:cNvSpPr>
            <a:spLocks noGrp="1"/>
          </p:cNvSpPr>
          <p:nvPr>
            <p:ph type="body" idx="1"/>
          </p:nvPr>
        </p:nvSpPr>
        <p:spPr>
          <a:xfrm>
            <a:off x="1119738" y="4464844"/>
            <a:ext cx="7738512" cy="457995"/>
          </a:xfrm>
        </p:spPr>
        <p:txBody>
          <a:bodyPr anchor="ctr">
            <a:norm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14" name="Rettangolo 13"/>
          <p:cNvSpPr/>
          <p:nvPr/>
        </p:nvSpPr>
        <p:spPr>
          <a:xfrm>
            <a:off x="0" y="2"/>
            <a:ext cx="9144000" cy="332429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1119738" y="3329782"/>
            <a:ext cx="7738512" cy="982070"/>
          </a:xfrm>
        </p:spPr>
        <p:txBody>
          <a:bodyPr anchor="ctr">
            <a:normAutofit/>
          </a:bodyPr>
          <a:lstStyle>
            <a:lvl1pPr algn="l">
              <a:defRPr sz="3600" b="0" cap="none"/>
            </a:lvl1pPr>
          </a:lstStyle>
          <a:p>
            <a:r>
              <a:rPr lang="it-IT" dirty="0" smtClean="0"/>
              <a:t>Fare clic per modificare stile</a:t>
            </a:r>
            <a:endParaRPr lang="it-IT" dirty="0"/>
          </a:p>
        </p:txBody>
      </p:sp>
      <p:sp>
        <p:nvSpPr>
          <p:cNvPr id="5" name="Segnaposto immagine 4"/>
          <p:cNvSpPr>
            <a:spLocks noGrp="1"/>
          </p:cNvSpPr>
          <p:nvPr>
            <p:ph type="pic" sz="quarter" idx="10"/>
          </p:nvPr>
        </p:nvSpPr>
        <p:spPr>
          <a:xfrm>
            <a:off x="0" y="1"/>
            <a:ext cx="9144000" cy="3324225"/>
          </a:xfrm>
        </p:spPr>
        <p:txBody>
          <a:bodyPr/>
          <a:lstStyle>
            <a:lvl1pPr marL="0" indent="0">
              <a:buNone/>
              <a:defRPr/>
            </a:lvl1pPr>
          </a:lstStyle>
          <a:p>
            <a:r>
              <a:rPr lang="it-IT" smtClean="0"/>
              <a:t>Trascinare l'immagine su un segnaposto o fare clic sull'icona per aggiungerla</a:t>
            </a:r>
            <a:endParaRPr lang="it-IT" dirty="0"/>
          </a:p>
        </p:txBody>
      </p:sp>
    </p:spTree>
    <p:extLst>
      <p:ext uri="{BB962C8B-B14F-4D97-AF65-F5344CB8AC3E}">
        <p14:creationId xmlns:p14="http://schemas.microsoft.com/office/powerpoint/2010/main" val="4008590560"/>
      </p:ext>
    </p:extLst>
  </p:cSld>
  <p:clrMapOvr>
    <a:masterClrMapping/>
  </p:clrMapOvr>
  <p:transition spd="med">
    <p:wipe dir="d"/>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106714" y="348901"/>
            <a:ext cx="7751536" cy="832464"/>
          </a:xfrm>
        </p:spPr>
        <p:txBody>
          <a:bodyPr/>
          <a:lstStyle/>
          <a:p>
            <a:r>
              <a:rPr lang="it-IT" smtClean="0"/>
              <a:t>Fare clic per modificare stile</a:t>
            </a:r>
            <a:endParaRPr lang="it-IT" dirty="0"/>
          </a:p>
        </p:txBody>
      </p:sp>
      <p:sp>
        <p:nvSpPr>
          <p:cNvPr id="3" name="Segnaposto contenuto 2"/>
          <p:cNvSpPr>
            <a:spLocks noGrp="1"/>
          </p:cNvSpPr>
          <p:nvPr>
            <p:ph idx="1"/>
          </p:nvPr>
        </p:nvSpPr>
        <p:spPr>
          <a:xfrm>
            <a:off x="1093789" y="1517650"/>
            <a:ext cx="7764462" cy="321945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6" name="Segnaposto numero diapositiva 5"/>
          <p:cNvSpPr>
            <a:spLocks noGrp="1"/>
          </p:cNvSpPr>
          <p:nvPr>
            <p:ph type="sldNum" sz="quarter" idx="12"/>
          </p:nvPr>
        </p:nvSpPr>
        <p:spPr/>
        <p:txBody>
          <a:bodyPr/>
          <a:lstStyle/>
          <a:p>
            <a:pPr>
              <a:defRPr/>
            </a:pPr>
            <a:fld id="{02C5A6DE-C041-4744-B4A2-07D64774E784}" type="slidenum">
              <a:rPr lang="it-IT" smtClean="0"/>
              <a:pPr>
                <a:defRPr/>
              </a:pPr>
              <a:t>‹N›</a:t>
            </a:fld>
            <a:endParaRPr lang="it-IT"/>
          </a:p>
        </p:txBody>
      </p:sp>
    </p:spTree>
    <p:extLst>
      <p:ext uri="{BB962C8B-B14F-4D97-AF65-F5344CB8AC3E}">
        <p14:creationId xmlns:p14="http://schemas.microsoft.com/office/powerpoint/2010/main" val="646697142"/>
      </p:ext>
    </p:extLst>
  </p:cSld>
  <p:clrMapOvr>
    <a:masterClrMapping/>
  </p:clrMapOvr>
  <p:transition spd="med">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dirty="0"/>
          </a:p>
        </p:txBody>
      </p:sp>
      <p:sp>
        <p:nvSpPr>
          <p:cNvPr id="3" name="Segnaposto contenuto 2"/>
          <p:cNvSpPr>
            <a:spLocks noGrp="1"/>
          </p:cNvSpPr>
          <p:nvPr>
            <p:ph sz="half" idx="1"/>
          </p:nvPr>
        </p:nvSpPr>
        <p:spPr>
          <a:xfrm>
            <a:off x="5068748" y="1517650"/>
            <a:ext cx="3789500" cy="3219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p:txBody>
      </p:sp>
      <p:sp>
        <p:nvSpPr>
          <p:cNvPr id="4" name="Segnaposto contenuto 3"/>
          <p:cNvSpPr>
            <a:spLocks noGrp="1"/>
          </p:cNvSpPr>
          <p:nvPr>
            <p:ph sz="half" idx="2"/>
          </p:nvPr>
        </p:nvSpPr>
        <p:spPr>
          <a:xfrm>
            <a:off x="1093790" y="1517650"/>
            <a:ext cx="3756009" cy="3219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p:txBody>
      </p:sp>
      <p:sp>
        <p:nvSpPr>
          <p:cNvPr id="7" name="Segnaposto numero diapositiva 6"/>
          <p:cNvSpPr>
            <a:spLocks noGrp="1"/>
          </p:cNvSpPr>
          <p:nvPr>
            <p:ph type="sldNum" sz="quarter" idx="12"/>
          </p:nvPr>
        </p:nvSpPr>
        <p:spPr/>
        <p:txBody>
          <a:bodyPr/>
          <a:lstStyle/>
          <a:p>
            <a:pPr>
              <a:defRPr/>
            </a:pPr>
            <a:fld id="{4434AF6D-ECEF-454B-8839-6C4087CD6796}" type="slidenum">
              <a:rPr lang="it-IT" smtClean="0"/>
              <a:pPr>
                <a:defRPr/>
              </a:pPr>
              <a:t>‹N›</a:t>
            </a:fld>
            <a:endParaRPr lang="it-IT"/>
          </a:p>
        </p:txBody>
      </p:sp>
    </p:spTree>
    <p:extLst>
      <p:ext uri="{BB962C8B-B14F-4D97-AF65-F5344CB8AC3E}">
        <p14:creationId xmlns:p14="http://schemas.microsoft.com/office/powerpoint/2010/main" val="125364917"/>
      </p:ext>
    </p:extLst>
  </p:cSld>
  <p:clrMapOvr>
    <a:masterClrMapping/>
  </p:clrMapOvr>
  <p:transition spd="med">
    <p:wipe dir="d"/>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106714" y="362857"/>
            <a:ext cx="7751536" cy="818508"/>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1093787" y="1517652"/>
            <a:ext cx="3789500" cy="827881"/>
          </a:xfrm>
        </p:spPr>
        <p:txBody>
          <a:bodyPr anchor="ct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1106715" y="2528020"/>
            <a:ext cx="3776573" cy="21979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p:txBody>
      </p:sp>
      <p:sp>
        <p:nvSpPr>
          <p:cNvPr id="5" name="Segnaposto testo 4"/>
          <p:cNvSpPr>
            <a:spLocks noGrp="1"/>
          </p:cNvSpPr>
          <p:nvPr>
            <p:ph type="body" sz="quarter" idx="3"/>
          </p:nvPr>
        </p:nvSpPr>
        <p:spPr>
          <a:xfrm>
            <a:off x="5068748" y="1517652"/>
            <a:ext cx="3789502" cy="827881"/>
          </a:xfrm>
        </p:spPr>
        <p:txBody>
          <a:bodyPr anchor="ct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5068748" y="2528020"/>
            <a:ext cx="3789502" cy="21979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p:txBody>
      </p:sp>
      <p:sp>
        <p:nvSpPr>
          <p:cNvPr id="9" name="Segnaposto numero diapositiva 8"/>
          <p:cNvSpPr>
            <a:spLocks noGrp="1"/>
          </p:cNvSpPr>
          <p:nvPr>
            <p:ph type="sldNum" sz="quarter" idx="12"/>
          </p:nvPr>
        </p:nvSpPr>
        <p:spPr/>
        <p:txBody>
          <a:bodyPr/>
          <a:lstStyle/>
          <a:p>
            <a:pPr>
              <a:defRPr/>
            </a:pPr>
            <a:fld id="{A2F1610B-8D5B-4B43-B36C-7A543CB4A25A}" type="slidenum">
              <a:rPr lang="it-IT" smtClean="0"/>
              <a:pPr>
                <a:defRPr/>
              </a:pPr>
              <a:t>‹N›</a:t>
            </a:fld>
            <a:endParaRPr lang="it-IT"/>
          </a:p>
        </p:txBody>
      </p:sp>
    </p:spTree>
    <p:extLst>
      <p:ext uri="{BB962C8B-B14F-4D97-AF65-F5344CB8AC3E}">
        <p14:creationId xmlns:p14="http://schemas.microsoft.com/office/powerpoint/2010/main" val="945414650"/>
      </p:ext>
    </p:extLst>
  </p:cSld>
  <p:clrMapOvr>
    <a:masterClrMapping/>
  </p:clrMapOvr>
  <p:transition spd="med">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dirty="0"/>
          </a:p>
        </p:txBody>
      </p:sp>
      <p:sp>
        <p:nvSpPr>
          <p:cNvPr id="5" name="Segnaposto numero diapositiva 4"/>
          <p:cNvSpPr>
            <a:spLocks noGrp="1"/>
          </p:cNvSpPr>
          <p:nvPr>
            <p:ph type="sldNum" sz="quarter" idx="12"/>
          </p:nvPr>
        </p:nvSpPr>
        <p:spPr/>
        <p:txBody>
          <a:bodyPr/>
          <a:lstStyle/>
          <a:p>
            <a:pPr>
              <a:defRPr/>
            </a:pPr>
            <a:fld id="{5CDF9D48-B7EB-BE47-BC93-0E5F8F9FA26F}" type="slidenum">
              <a:rPr lang="it-IT" smtClean="0"/>
              <a:pPr>
                <a:defRPr/>
              </a:pPr>
              <a:t>‹N›</a:t>
            </a:fld>
            <a:endParaRPr lang="it-IT"/>
          </a:p>
        </p:txBody>
      </p:sp>
    </p:spTree>
    <p:extLst>
      <p:ext uri="{BB962C8B-B14F-4D97-AF65-F5344CB8AC3E}">
        <p14:creationId xmlns:p14="http://schemas.microsoft.com/office/powerpoint/2010/main" val="1244900616"/>
      </p:ext>
    </p:extLst>
  </p:cSld>
  <p:clrMapOvr>
    <a:masterClrMapping/>
  </p:clrMapOvr>
  <p:transition spd="med">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uoto">
    <p:bg>
      <p:bgRef idx="1001">
        <a:schemeClr val="bg1"/>
      </p:bgRef>
    </p:bg>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4434AF6D-ECEF-454B-8839-6C4087CD6796}" type="slidenum">
              <a:rPr lang="it-IT" smtClean="0"/>
              <a:pPr>
                <a:defRPr/>
              </a:pPr>
              <a:t>‹N›</a:t>
            </a:fld>
            <a:endParaRPr lang="it-IT"/>
          </a:p>
        </p:txBody>
      </p:sp>
      <p:sp>
        <p:nvSpPr>
          <p:cNvPr id="5" name="Rettangolo 4"/>
          <p:cNvSpPr/>
          <p:nvPr/>
        </p:nvSpPr>
        <p:spPr>
          <a:xfrm>
            <a:off x="0" y="4636700"/>
            <a:ext cx="9144000" cy="1078301"/>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Titolo 5"/>
          <p:cNvSpPr>
            <a:spLocks noGrp="1"/>
          </p:cNvSpPr>
          <p:nvPr>
            <p:ph type="title"/>
          </p:nvPr>
        </p:nvSpPr>
        <p:spPr/>
        <p:txBody>
          <a:bodyPr/>
          <a:lstStyle/>
          <a:p>
            <a:r>
              <a:rPr lang="it-IT" smtClean="0"/>
              <a:t>Fare clic per modificare stile</a:t>
            </a:r>
            <a:endParaRPr lang="it-IT"/>
          </a:p>
        </p:txBody>
      </p:sp>
    </p:spTree>
    <p:extLst>
      <p:ext uri="{BB962C8B-B14F-4D97-AF65-F5344CB8AC3E}">
        <p14:creationId xmlns:p14="http://schemas.microsoft.com/office/powerpoint/2010/main" val="740736591"/>
      </p:ext>
    </p:extLst>
  </p:cSld>
  <p:clrMapOvr>
    <a:overrideClrMapping bg1="lt1" tx1="dk1" bg2="lt2" tx2="dk2" accent1="accent1" accent2="accent2" accent3="accent3" accent4="accent4" accent5="accent5" accent6="accent6" hlink="hlink" folHlink="folHlink"/>
  </p:clrMapOvr>
  <p:transition spd="med">
    <p:wipe dir="d"/>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uto con didascalia">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75050" y="1517650"/>
            <a:ext cx="5283200" cy="32083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4" name="Segnaposto testo 3"/>
          <p:cNvSpPr>
            <a:spLocks noGrp="1"/>
          </p:cNvSpPr>
          <p:nvPr>
            <p:ph type="body" sz="half" idx="2"/>
          </p:nvPr>
        </p:nvSpPr>
        <p:spPr>
          <a:xfrm>
            <a:off x="1106714" y="1517650"/>
            <a:ext cx="2259764" cy="32083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7" name="Segnaposto numero diapositiva 6"/>
          <p:cNvSpPr>
            <a:spLocks noGrp="1"/>
          </p:cNvSpPr>
          <p:nvPr>
            <p:ph type="sldNum" sz="quarter" idx="12"/>
          </p:nvPr>
        </p:nvSpPr>
        <p:spPr/>
        <p:txBody>
          <a:bodyPr/>
          <a:lstStyle/>
          <a:p>
            <a:pPr>
              <a:defRPr/>
            </a:pPr>
            <a:fld id="{90FE17DA-7A99-B745-8D0A-380D3B9D91E8}" type="slidenum">
              <a:rPr lang="it-IT" smtClean="0"/>
              <a:pPr>
                <a:defRPr/>
              </a:pPr>
              <a:t>‹N›</a:t>
            </a:fld>
            <a:endParaRPr lang="it-IT"/>
          </a:p>
        </p:txBody>
      </p:sp>
      <p:sp>
        <p:nvSpPr>
          <p:cNvPr id="9" name="Titolo 8"/>
          <p:cNvSpPr>
            <a:spLocks noGrp="1"/>
          </p:cNvSpPr>
          <p:nvPr>
            <p:ph type="title"/>
          </p:nvPr>
        </p:nvSpPr>
        <p:spPr>
          <a:xfrm>
            <a:off x="1106714" y="362857"/>
            <a:ext cx="7751536" cy="818508"/>
          </a:xfrm>
        </p:spPr>
        <p:txBody>
          <a:bodyPr/>
          <a:lstStyle/>
          <a:p>
            <a:r>
              <a:rPr lang="it-IT" smtClean="0"/>
              <a:t>Fare clic per modificare stile</a:t>
            </a:r>
            <a:endParaRPr lang="it-IT"/>
          </a:p>
        </p:txBody>
      </p:sp>
    </p:spTree>
    <p:extLst>
      <p:ext uri="{BB962C8B-B14F-4D97-AF65-F5344CB8AC3E}">
        <p14:creationId xmlns:p14="http://schemas.microsoft.com/office/powerpoint/2010/main" val="3596233034"/>
      </p:ext>
    </p:extLst>
  </p:cSld>
  <p:clrMapOvr>
    <a:masterClrMapping/>
  </p:clrMapOvr>
  <p:transition spd="med">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tangolo 6"/>
          <p:cNvSpPr/>
          <p:nvPr/>
        </p:nvSpPr>
        <p:spPr>
          <a:xfrm>
            <a:off x="0" y="254449"/>
            <a:ext cx="9144000" cy="98755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Segnaposto titolo 1"/>
          <p:cNvSpPr>
            <a:spLocks noGrp="1"/>
          </p:cNvSpPr>
          <p:nvPr>
            <p:ph type="title"/>
          </p:nvPr>
        </p:nvSpPr>
        <p:spPr>
          <a:xfrm>
            <a:off x="1106714" y="362857"/>
            <a:ext cx="7751536" cy="818508"/>
          </a:xfrm>
          <a:prstGeom prst="rect">
            <a:avLst/>
          </a:prstGeom>
        </p:spPr>
        <p:txBody>
          <a:bodyPr vert="horz" lIns="91440" tIns="45720" rIns="91440" bIns="45720" rtlCol="0" anchor="ctr">
            <a:normAutofit/>
          </a:bodyPr>
          <a:lstStyle/>
          <a:p>
            <a:r>
              <a:rPr lang="it-IT" dirty="0" smtClean="0"/>
              <a:t>Fare clic per modificare stile</a:t>
            </a:r>
            <a:endParaRPr lang="it-IT" dirty="0"/>
          </a:p>
        </p:txBody>
      </p:sp>
      <p:sp>
        <p:nvSpPr>
          <p:cNvPr id="3" name="Segnaposto testo 2"/>
          <p:cNvSpPr>
            <a:spLocks noGrp="1"/>
          </p:cNvSpPr>
          <p:nvPr>
            <p:ph type="body" idx="1"/>
          </p:nvPr>
        </p:nvSpPr>
        <p:spPr>
          <a:xfrm>
            <a:off x="1106714" y="1517652"/>
            <a:ext cx="7751536" cy="3219449"/>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6" name="Segnaposto numero diapositiva 5"/>
          <p:cNvSpPr>
            <a:spLocks noGrp="1"/>
          </p:cNvSpPr>
          <p:nvPr>
            <p:ph type="sldNum" sz="quarter" idx="4"/>
          </p:nvPr>
        </p:nvSpPr>
        <p:spPr>
          <a:xfrm>
            <a:off x="8233951" y="5268354"/>
            <a:ext cx="369633" cy="304271"/>
          </a:xfrm>
          <a:prstGeom prst="rect">
            <a:avLst/>
          </a:prstGeom>
        </p:spPr>
        <p:txBody>
          <a:bodyPr vert="horz" lIns="91440" tIns="45720" rIns="91440" bIns="45720" rtlCol="0" anchor="ctr"/>
          <a:lstStyle>
            <a:lvl1pPr algn="r">
              <a:defRPr sz="900" b="1">
                <a:solidFill>
                  <a:schemeClr val="tx1">
                    <a:tint val="75000"/>
                  </a:schemeClr>
                </a:solidFill>
                <a:latin typeface="Gill Sans"/>
                <a:cs typeface="Gill Sans"/>
              </a:defRPr>
            </a:lvl1pPr>
          </a:lstStyle>
          <a:p>
            <a:pPr>
              <a:defRPr/>
            </a:pPr>
            <a:fld id="{4434AF6D-ECEF-454B-8839-6C4087CD6796}" type="slidenum">
              <a:rPr lang="it-IT" smtClean="0"/>
              <a:pPr>
                <a:defRPr/>
              </a:pPr>
              <a:t>‹N›</a:t>
            </a:fld>
            <a:endParaRPr lang="it-IT"/>
          </a:p>
        </p:txBody>
      </p:sp>
      <p:pic>
        <p:nvPicPr>
          <p:cNvPr id="9" name="Immagine 8"/>
          <p:cNvPicPr>
            <a:picLocks noChangeAspect="1"/>
          </p:cNvPicPr>
          <p:nvPr/>
        </p:nvPicPr>
        <p:blipFill>
          <a:blip r:embed="rId15" cstate="print"/>
          <a:stretch>
            <a:fillRect/>
          </a:stretch>
        </p:blipFill>
        <p:spPr>
          <a:xfrm>
            <a:off x="6552052" y="4978137"/>
            <a:ext cx="1460918" cy="594487"/>
          </a:xfrm>
          <a:prstGeom prst="rect">
            <a:avLst/>
          </a:prstGeom>
        </p:spPr>
      </p:pic>
      <p:pic>
        <p:nvPicPr>
          <p:cNvPr id="14" name="Immagine 13"/>
          <p:cNvPicPr>
            <a:picLocks noChangeAspect="1"/>
          </p:cNvPicPr>
          <p:nvPr/>
        </p:nvPicPr>
        <p:blipFill>
          <a:blip r:embed="rId16" cstate="print"/>
          <a:stretch>
            <a:fillRect/>
          </a:stretch>
        </p:blipFill>
        <p:spPr>
          <a:xfrm>
            <a:off x="289669" y="677953"/>
            <a:ext cx="662571" cy="140546"/>
          </a:xfrm>
          <a:prstGeom prst="rect">
            <a:avLst/>
          </a:prstGeom>
        </p:spPr>
      </p:pic>
    </p:spTree>
    <p:extLst>
      <p:ext uri="{BB962C8B-B14F-4D97-AF65-F5344CB8AC3E}">
        <p14:creationId xmlns:p14="http://schemas.microsoft.com/office/powerpoint/2010/main" val="1865282684"/>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Lst>
  <p:transition spd="med">
    <p:wipe dir="d"/>
  </p:transition>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bg1"/>
          </a:solidFill>
          <a:latin typeface="Gill Sans"/>
          <a:ea typeface="+mj-ea"/>
          <a:cs typeface="Gill Sans"/>
        </a:defRPr>
      </a:lvl1pPr>
    </p:titleStyle>
    <p:bodyStyle>
      <a:lvl1pPr marL="342900" indent="-342900" algn="l" defTabSz="457200" rtl="0" eaLnBrk="1" latinLnBrk="0" hangingPunct="1">
        <a:spcBef>
          <a:spcPct val="20000"/>
        </a:spcBef>
        <a:buClr>
          <a:srgbClr val="E84239"/>
        </a:buClr>
        <a:buFont typeface="Wingdings" charset="2"/>
        <a:buChar char="§"/>
        <a:defRPr sz="3200" kern="1200">
          <a:solidFill>
            <a:schemeClr val="tx1">
              <a:lumMod val="65000"/>
              <a:lumOff val="35000"/>
            </a:schemeClr>
          </a:solidFill>
          <a:latin typeface="Gill Sans"/>
          <a:ea typeface="+mn-ea"/>
          <a:cs typeface="Gill Sans"/>
        </a:defRPr>
      </a:lvl1pPr>
      <a:lvl2pPr marL="742950" indent="-285750" algn="l" defTabSz="457200" rtl="0" eaLnBrk="1" latinLnBrk="0" hangingPunct="1">
        <a:spcBef>
          <a:spcPct val="20000"/>
        </a:spcBef>
        <a:buClr>
          <a:srgbClr val="E84239"/>
        </a:buClr>
        <a:buFont typeface="Wingdings" charset="2"/>
        <a:buChar char="§"/>
        <a:defRPr sz="2800" kern="1200">
          <a:solidFill>
            <a:schemeClr val="tx1">
              <a:lumMod val="65000"/>
              <a:lumOff val="35000"/>
            </a:schemeClr>
          </a:solidFill>
          <a:latin typeface="Gill Sans"/>
          <a:ea typeface="+mn-ea"/>
          <a:cs typeface="Gill Sans"/>
        </a:defRPr>
      </a:lvl2pPr>
      <a:lvl3pPr marL="1143000" indent="-228600" algn="l" defTabSz="457200" rtl="0" eaLnBrk="1" latinLnBrk="0" hangingPunct="1">
        <a:spcBef>
          <a:spcPct val="20000"/>
        </a:spcBef>
        <a:buClr>
          <a:srgbClr val="E84239"/>
        </a:buClr>
        <a:buFont typeface="Wingdings" charset="2"/>
        <a:buChar char="§"/>
        <a:defRPr sz="2400" kern="1200">
          <a:solidFill>
            <a:schemeClr val="tx1">
              <a:lumMod val="65000"/>
              <a:lumOff val="35000"/>
            </a:schemeClr>
          </a:solidFill>
          <a:latin typeface="Gill Sans"/>
          <a:ea typeface="+mn-ea"/>
          <a:cs typeface="Gill Sans"/>
        </a:defRPr>
      </a:lvl3pPr>
      <a:lvl4pPr marL="1600200" indent="-228600" algn="l" defTabSz="457200" rtl="0" eaLnBrk="1" latinLnBrk="0" hangingPunct="1">
        <a:spcBef>
          <a:spcPct val="20000"/>
        </a:spcBef>
        <a:buClr>
          <a:srgbClr val="E84239"/>
        </a:buClr>
        <a:buFont typeface="Wingdings" charset="2"/>
        <a:buChar char="§"/>
        <a:defRPr sz="2000" kern="1200">
          <a:solidFill>
            <a:schemeClr val="tx1">
              <a:lumMod val="65000"/>
              <a:lumOff val="35000"/>
            </a:schemeClr>
          </a:solidFill>
          <a:latin typeface="Gill Sans"/>
          <a:ea typeface="+mn-ea"/>
          <a:cs typeface="Gill Sans"/>
        </a:defRPr>
      </a:lvl4pPr>
      <a:lvl5pPr marL="2057400" indent="-228600" algn="l" defTabSz="457200" rtl="0" eaLnBrk="1" latinLnBrk="0" hangingPunct="1">
        <a:spcBef>
          <a:spcPct val="20000"/>
        </a:spcBef>
        <a:buClr>
          <a:srgbClr val="E84239"/>
        </a:buClr>
        <a:buFont typeface="Wingdings" charset="2"/>
        <a:buChar char="§"/>
        <a:defRPr sz="2000" kern="1200">
          <a:solidFill>
            <a:schemeClr val="tx1">
              <a:lumMod val="65000"/>
              <a:lumOff val="35000"/>
            </a:schemeClr>
          </a:solidFill>
          <a:latin typeface="Gill Sans"/>
          <a:ea typeface="+mn-ea"/>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egnaposto testo 13"/>
          <p:cNvSpPr>
            <a:spLocks noGrp="1"/>
          </p:cNvSpPr>
          <p:nvPr>
            <p:ph type="body" sz="quarter" idx="11"/>
          </p:nvPr>
        </p:nvSpPr>
        <p:spPr>
          <a:xfrm>
            <a:off x="251520" y="3289548"/>
            <a:ext cx="8712968" cy="1656184"/>
          </a:xfrm>
        </p:spPr>
        <p:txBody>
          <a:bodyPr anchor="ctr">
            <a:normAutofit/>
          </a:bodyPr>
          <a:lstStyle/>
          <a:p>
            <a:pPr algn="ctr"/>
            <a:r>
              <a:rPr lang="it-IT" dirty="0"/>
              <a:t>Seminario formativo riservato ai dirigenti, funzionari e dipendenti </a:t>
            </a:r>
            <a:r>
              <a:rPr lang="it-IT" dirty="0" smtClean="0"/>
              <a:t>del Comune di </a:t>
            </a:r>
            <a:r>
              <a:rPr lang="it-IT" dirty="0"/>
              <a:t>B</a:t>
            </a:r>
            <a:r>
              <a:rPr lang="it-IT" dirty="0" smtClean="0"/>
              <a:t>isceglie</a:t>
            </a:r>
            <a:endParaRPr lang="it-IT" dirty="0"/>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467544" y="337220"/>
            <a:ext cx="8229600" cy="952500"/>
          </a:xfrm>
        </p:spPr>
        <p:txBody>
          <a:bodyPr>
            <a:normAutofit fontScale="90000"/>
          </a:bodyPr>
          <a:lstStyle/>
          <a:p>
            <a:pPr algn="ctr" eaLnBrk="1" hangingPunct="1"/>
            <a:r>
              <a:rPr lang="it-IT" altLang="it-IT" sz="2500" dirty="0" smtClean="0">
                <a:latin typeface="Times New Roman" pitchFamily="18" charset="0"/>
                <a:cs typeface="Times New Roman" pitchFamily="18" charset="0"/>
              </a:rPr>
              <a:t>TUTTI I DIRIGENTI PER L’AREA </a:t>
            </a:r>
            <a:r>
              <a:rPr lang="it-IT" altLang="it-IT" sz="2500" dirty="0" err="1" smtClean="0">
                <a:latin typeface="Times New Roman" pitchFamily="18" charset="0"/>
                <a:cs typeface="Times New Roman" pitchFamily="18" charset="0"/>
              </a:rPr>
              <a:t>DI</a:t>
            </a:r>
            <a:r>
              <a:rPr lang="it-IT" altLang="it-IT" sz="2500" dirty="0" smtClean="0">
                <a:latin typeface="Times New Roman" pitchFamily="18" charset="0"/>
                <a:cs typeface="Times New Roman" pitchFamily="18" charset="0"/>
              </a:rPr>
              <a:t> RISPETTIVA COMPETENZA</a:t>
            </a:r>
            <a:r>
              <a:rPr lang="it-IT" altLang="it-IT" sz="1800" dirty="0" smtClean="0">
                <a:latin typeface="Times Roman" pitchFamily="18" charset="0"/>
              </a:rPr>
              <a:t/>
            </a:r>
            <a:br>
              <a:rPr lang="it-IT" altLang="it-IT" sz="1800" dirty="0" smtClean="0">
                <a:latin typeface="Times Roman" pitchFamily="18" charset="0"/>
              </a:rPr>
            </a:br>
            <a:endParaRPr lang="en-US" altLang="it-IT" sz="1800" dirty="0" smtClean="0">
              <a:latin typeface="Times New Roman" pitchFamily="18" charset="0"/>
              <a:cs typeface="Times New Roman" pitchFamily="18" charset="0"/>
            </a:endParaRPr>
          </a:p>
        </p:txBody>
      </p:sp>
      <p:sp>
        <p:nvSpPr>
          <p:cNvPr id="39939" name="Segnaposto contenuto 2"/>
          <p:cNvSpPr>
            <a:spLocks noGrp="1"/>
          </p:cNvSpPr>
          <p:nvPr>
            <p:ph idx="1"/>
          </p:nvPr>
        </p:nvSpPr>
        <p:spPr>
          <a:xfrm>
            <a:off x="467544" y="1517650"/>
            <a:ext cx="8390707" cy="3219450"/>
          </a:xfrm>
        </p:spPr>
        <p:txBody>
          <a:bodyPr>
            <a:normAutofit fontScale="85000" lnSpcReduction="20000"/>
          </a:bodyPr>
          <a:lstStyle/>
          <a:p>
            <a:pPr eaLnBrk="1" hangingPunct="1">
              <a:defRPr/>
            </a:pPr>
            <a:endParaRPr lang="en-US" altLang="it-IT" dirty="0" smtClean="0"/>
          </a:p>
          <a:p>
            <a:pPr marL="180975" indent="-180975" eaLnBrk="1" hangingPunct="1">
              <a:buFont typeface="Wingdings" pitchFamily="2" charset="2"/>
              <a:buChar char="§"/>
              <a:defRPr/>
            </a:pPr>
            <a:r>
              <a:rPr lang="it-IT" altLang="it-IT" sz="1600" dirty="0" smtClean="0">
                <a:latin typeface="Times New Roman" panose="02020603050405020304" pitchFamily="18" charset="0"/>
                <a:cs typeface="Times New Roman" panose="02020603050405020304" pitchFamily="18" charset="0"/>
              </a:rPr>
              <a:t> </a:t>
            </a:r>
            <a:r>
              <a:rPr lang="it-IT" altLang="it-IT" sz="2200" dirty="0" smtClean="0">
                <a:latin typeface="Calibri" pitchFamily="34" charset="0"/>
                <a:cs typeface="Times New Roman" panose="02020603050405020304" pitchFamily="18" charset="0"/>
              </a:rPr>
              <a:t>svolgono attività informativa nei confronti del responsabile, dei referenti </a:t>
            </a:r>
          </a:p>
          <a:p>
            <a:pPr marL="180975" indent="-180975" eaLnBrk="1" hangingPunct="1">
              <a:buFont typeface="Wingdings" pitchFamily="2" charset="2"/>
              <a:buChar char="§"/>
              <a:defRPr/>
            </a:pPr>
            <a:r>
              <a:rPr lang="it-IT" altLang="it-IT" sz="2200" dirty="0" smtClean="0">
                <a:latin typeface="Calibri" pitchFamily="34" charset="0"/>
                <a:cs typeface="Times New Roman" panose="02020603050405020304" pitchFamily="18" charset="0"/>
              </a:rPr>
              <a:t>e dell’autorità giudiziaria (art. 16 d.lgs. n. 165 del 2001; art. 20 </a:t>
            </a:r>
            <a:r>
              <a:rPr lang="it-IT" altLang="it-IT" sz="2200" dirty="0" err="1" smtClean="0">
                <a:latin typeface="Calibri" pitchFamily="34" charset="0"/>
                <a:cs typeface="Times New Roman" panose="02020603050405020304" pitchFamily="18" charset="0"/>
              </a:rPr>
              <a:t>d.P.R.</a:t>
            </a:r>
            <a:r>
              <a:rPr lang="it-IT" altLang="it-IT" sz="2200" dirty="0" smtClean="0">
                <a:latin typeface="Calibri" pitchFamily="34" charset="0"/>
                <a:cs typeface="Times New Roman" panose="02020603050405020304" pitchFamily="18" charset="0"/>
              </a:rPr>
              <a:t> n. 3 del </a:t>
            </a:r>
          </a:p>
          <a:p>
            <a:pPr marL="180975" indent="-180975" eaLnBrk="1" hangingPunct="1">
              <a:buFont typeface="Wingdings" pitchFamily="2" charset="2"/>
              <a:buChar char="§"/>
              <a:defRPr/>
            </a:pPr>
            <a:r>
              <a:rPr lang="it-IT" altLang="it-IT" sz="2200" dirty="0" smtClean="0">
                <a:latin typeface="Calibri" pitchFamily="34" charset="0"/>
                <a:cs typeface="Times New Roman" panose="02020603050405020304" pitchFamily="18" charset="0"/>
              </a:rPr>
              <a:t>1957; art.1, comma 3, l. n. 20 del 1994; art. 331 c.p.p.); </a:t>
            </a:r>
          </a:p>
          <a:p>
            <a:pPr marL="180975" indent="-180975" eaLnBrk="1" hangingPunct="1">
              <a:buFont typeface="Wingdings" pitchFamily="2" charset="2"/>
              <a:buChar char="§"/>
              <a:defRPr/>
            </a:pPr>
            <a:r>
              <a:rPr lang="it-IT" altLang="it-IT" sz="2200" dirty="0" smtClean="0">
                <a:latin typeface="Calibri" pitchFamily="34" charset="0"/>
                <a:cs typeface="Times New Roman" panose="02020603050405020304" pitchFamily="18" charset="0"/>
              </a:rPr>
              <a:t>partecipano al processo di gestione del rischio; </a:t>
            </a:r>
          </a:p>
          <a:p>
            <a:pPr marL="180975" indent="-180975" eaLnBrk="1" hangingPunct="1">
              <a:buFont typeface="Wingdings" pitchFamily="2" charset="2"/>
              <a:buChar char="§"/>
              <a:defRPr/>
            </a:pPr>
            <a:r>
              <a:rPr lang="it-IT" altLang="it-IT" sz="2200" dirty="0" smtClean="0">
                <a:latin typeface="Calibri" pitchFamily="34" charset="0"/>
                <a:cs typeface="Times New Roman" panose="02020603050405020304" pitchFamily="18" charset="0"/>
              </a:rPr>
              <a:t> propongono le misure di prevenzione (art. 16 d.lgs. n. 165 del 2001); </a:t>
            </a:r>
          </a:p>
          <a:p>
            <a:pPr marL="180975" indent="-180975" eaLnBrk="1" hangingPunct="1">
              <a:buFont typeface="Wingdings" pitchFamily="2" charset="2"/>
              <a:buChar char="§"/>
              <a:defRPr/>
            </a:pPr>
            <a:r>
              <a:rPr lang="it-IT" altLang="it-IT" sz="2200" dirty="0" smtClean="0">
                <a:latin typeface="Calibri" pitchFamily="34" charset="0"/>
                <a:cs typeface="Times New Roman" panose="02020603050405020304" pitchFamily="18" charset="0"/>
              </a:rPr>
              <a:t>assicurano l’osservanza del Codice di comportamento e verificano le  ipotesi di violazione; </a:t>
            </a:r>
          </a:p>
          <a:p>
            <a:pPr marL="180975" indent="-180975" eaLnBrk="1" hangingPunct="1">
              <a:buFont typeface="Wingdings" pitchFamily="2" charset="2"/>
              <a:buChar char="§"/>
              <a:defRPr/>
            </a:pPr>
            <a:r>
              <a:rPr lang="it-IT" altLang="it-IT" sz="2200" dirty="0" smtClean="0">
                <a:latin typeface="Calibri" pitchFamily="34" charset="0"/>
                <a:cs typeface="Times New Roman" panose="02020603050405020304" pitchFamily="18" charset="0"/>
              </a:rPr>
              <a:t>adottano le misure gestionali, quali l’avvio di procedimenti disciplinari, la  sospensione e rotazione del personale (artt. 16 e 55 bis d.lgs. n. 165 del 2001); </a:t>
            </a:r>
          </a:p>
          <a:p>
            <a:pPr marL="180975" indent="-180975" eaLnBrk="1" hangingPunct="1">
              <a:buFont typeface="Wingdings" pitchFamily="2" charset="2"/>
              <a:buChar char="§"/>
              <a:defRPr/>
            </a:pPr>
            <a:r>
              <a:rPr lang="it-IT" altLang="it-IT" sz="2200" dirty="0" smtClean="0">
                <a:latin typeface="Calibri" pitchFamily="34" charset="0"/>
                <a:cs typeface="Times New Roman" panose="02020603050405020304" pitchFamily="18" charset="0"/>
              </a:rPr>
              <a:t>osservano le misure contenute nel P.T.P.C. (art. 1, comma 14, della l. n. 190/2012</a:t>
            </a:r>
          </a:p>
          <a:p>
            <a:pPr marL="0" indent="0" eaLnBrk="1" hangingPunct="1">
              <a:buFont typeface="Wingdings 2" pitchFamily="18" charset="2"/>
              <a:buNone/>
              <a:defRPr/>
            </a:pPr>
            <a:endParaRPr lang="en-US" altLang="it-IT" sz="1600" dirty="0" smtClean="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4294967295"/>
          </p:nvPr>
        </p:nvSpPr>
        <p:spPr>
          <a:xfrm>
            <a:off x="2667000" y="5296959"/>
            <a:ext cx="3352800" cy="304271"/>
          </a:xfrm>
          <a:prstGeom prst="rect">
            <a:avLst/>
          </a:prstGeom>
        </p:spPr>
        <p:txBody>
          <a:bodyPr/>
          <a:lstStyle/>
          <a:p>
            <a:pPr>
              <a:defRPr/>
            </a:pPr>
            <a:endParaRPr lang="en-US"/>
          </a:p>
        </p:txBody>
      </p:sp>
      <p:sp>
        <p:nvSpPr>
          <p:cNvPr id="5" name="Segnaposto numero diapositiva 4"/>
          <p:cNvSpPr>
            <a:spLocks noGrp="1"/>
          </p:cNvSpPr>
          <p:nvPr>
            <p:ph type="sldNum" sz="quarter" idx="4294967295"/>
          </p:nvPr>
        </p:nvSpPr>
        <p:spPr>
          <a:xfrm>
            <a:off x="3995738" y="5318125"/>
            <a:ext cx="762000" cy="304271"/>
          </a:xfrm>
          <a:prstGeom prst="rect">
            <a:avLst/>
          </a:prstGeom>
        </p:spPr>
        <p:txBody>
          <a:bodyPr/>
          <a:lstStyle/>
          <a:p>
            <a:pPr>
              <a:defRPr/>
            </a:pPr>
            <a:fld id="{BC94717D-6F9E-4962-ACD9-AFB7F3A9C310}" type="slidenum">
              <a:rPr lang="en-US"/>
              <a:pPr>
                <a:defRPr/>
              </a:pPr>
              <a:t>10</a:t>
            </a:fld>
            <a:endParaRPr lang="en-US"/>
          </a:p>
        </p:txBody>
      </p:sp>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noAutofit/>
          </a:bodyPr>
          <a:lstStyle/>
          <a:p>
            <a:pPr algn="ctr"/>
            <a:r>
              <a:rPr lang="it-IT" altLang="it-IT" sz="2500" dirty="0" smtClean="0">
                <a:latin typeface="Times Roman" pitchFamily="18" charset="0"/>
              </a:rPr>
              <a:t>GLI </a:t>
            </a:r>
            <a:r>
              <a:rPr lang="it-IT" altLang="it-IT" sz="2500" dirty="0" err="1" smtClean="0">
                <a:latin typeface="Times Roman" pitchFamily="18" charset="0"/>
              </a:rPr>
              <a:t>O.I.V.</a:t>
            </a:r>
            <a:r>
              <a:rPr lang="it-IT" altLang="it-IT" sz="2500" dirty="0" smtClean="0">
                <a:latin typeface="Times Roman" pitchFamily="18" charset="0"/>
              </a:rPr>
              <a:t> E GLI ALTRI ORGANISMI </a:t>
            </a:r>
            <a:r>
              <a:rPr lang="it-IT" altLang="it-IT" sz="2500" dirty="0" err="1" smtClean="0">
                <a:latin typeface="Times Roman" pitchFamily="18" charset="0"/>
              </a:rPr>
              <a:t>DI</a:t>
            </a:r>
            <a:r>
              <a:rPr lang="it-IT" altLang="it-IT" sz="2500" dirty="0" smtClean="0">
                <a:latin typeface="Times Roman" pitchFamily="18" charset="0"/>
              </a:rPr>
              <a:t> CONTROLLO INTERNO</a:t>
            </a:r>
            <a:endParaRPr lang="it-IT" altLang="it-IT" sz="2500" dirty="0" smtClean="0"/>
          </a:p>
        </p:txBody>
      </p:sp>
      <p:sp>
        <p:nvSpPr>
          <p:cNvPr id="15363" name="Segnaposto contenuto 2"/>
          <p:cNvSpPr>
            <a:spLocks noGrp="1"/>
          </p:cNvSpPr>
          <p:nvPr>
            <p:ph idx="1"/>
          </p:nvPr>
        </p:nvSpPr>
        <p:spPr>
          <a:xfrm>
            <a:off x="611560" y="1517650"/>
            <a:ext cx="8246691" cy="3219450"/>
          </a:xfrm>
        </p:spPr>
        <p:txBody>
          <a:bodyPr>
            <a:normAutofit/>
          </a:bodyPr>
          <a:lstStyle/>
          <a:p>
            <a:pPr>
              <a:buFont typeface="Wingdings" pitchFamily="2" charset="2"/>
              <a:buChar char="§"/>
            </a:pPr>
            <a:r>
              <a:rPr lang="it-IT" altLang="it-IT" sz="2000" dirty="0" smtClean="0">
                <a:latin typeface="+mn-lt"/>
                <a:cs typeface="Times New Roman" pitchFamily="18" charset="0"/>
              </a:rPr>
              <a:t>partecipano al processo di gestione del rischio (Allegato 1, par. B.1.2. del Pian0 nazionale); </a:t>
            </a:r>
          </a:p>
          <a:p>
            <a:pPr>
              <a:buFont typeface="Wingdings" pitchFamily="2" charset="2"/>
              <a:buChar char="§"/>
            </a:pPr>
            <a:r>
              <a:rPr lang="it-IT" altLang="it-IT" sz="2000" dirty="0" smtClean="0">
                <a:latin typeface="+mn-lt"/>
                <a:cs typeface="Times New Roman" pitchFamily="18" charset="0"/>
              </a:rPr>
              <a:t>considerano i rischi e le azioni inerenti la prevenzione della corruzione nello </a:t>
            </a:r>
          </a:p>
          <a:p>
            <a:pPr>
              <a:buFont typeface="Wingdings" pitchFamily="2" charset="2"/>
              <a:buChar char="§"/>
            </a:pPr>
            <a:r>
              <a:rPr lang="it-IT" altLang="it-IT" sz="2000" dirty="0" smtClean="0">
                <a:latin typeface="+mn-lt"/>
                <a:cs typeface="Times New Roman" pitchFamily="18" charset="0"/>
              </a:rPr>
              <a:t>svolgimento dei compiti ad essi attribuiti; </a:t>
            </a:r>
          </a:p>
          <a:p>
            <a:pPr>
              <a:buFont typeface="Wingdings" pitchFamily="2" charset="2"/>
              <a:buChar char="§"/>
            </a:pPr>
            <a:r>
              <a:rPr lang="it-IT" altLang="it-IT" sz="2000" dirty="0" smtClean="0">
                <a:latin typeface="+mn-lt"/>
                <a:cs typeface="Times New Roman" pitchFamily="18" charset="0"/>
              </a:rPr>
              <a:t>svolgono compiti propri connessi all’attività anticorruzione nel settore  della trasparenza amministrativa (artt. 43 e 44 d.lgs. n. 33 del 2013); </a:t>
            </a:r>
          </a:p>
          <a:p>
            <a:pPr>
              <a:buFont typeface="Wingdings" pitchFamily="2" charset="2"/>
              <a:buChar char="§"/>
            </a:pPr>
            <a:r>
              <a:rPr lang="it-IT" altLang="it-IT" sz="2000" dirty="0" smtClean="0">
                <a:latin typeface="+mn-lt"/>
                <a:cs typeface="Times New Roman" pitchFamily="18" charset="0"/>
              </a:rPr>
              <a:t>esprimono parere obbligatorio sul Codice di comportamento adottato da  ciascuna amministrazione (art. 54, comma 5, d.lgs. n. 165 del 2001</a:t>
            </a:r>
            <a:r>
              <a:rPr lang="it-IT" altLang="it-IT" sz="2000" dirty="0" smtClean="0">
                <a:latin typeface="+mn-lt"/>
              </a:rPr>
              <a:t>);</a:t>
            </a:r>
          </a:p>
        </p:txBody>
      </p:sp>
      <p:sp>
        <p:nvSpPr>
          <p:cNvPr id="4" name="Segnaposto piè di pagina 3"/>
          <p:cNvSpPr>
            <a:spLocks noGrp="1"/>
          </p:cNvSpPr>
          <p:nvPr>
            <p:ph type="ftr" sz="quarter" idx="4294967295"/>
          </p:nvPr>
        </p:nvSpPr>
        <p:spPr>
          <a:xfrm>
            <a:off x="2667000" y="5296959"/>
            <a:ext cx="3352800" cy="304271"/>
          </a:xfrm>
          <a:prstGeom prst="rect">
            <a:avLst/>
          </a:prstGeom>
        </p:spPr>
        <p:txBody>
          <a:bodyPr/>
          <a:lstStyle/>
          <a:p>
            <a:pPr>
              <a:defRPr/>
            </a:pPr>
            <a:endParaRPr lang="en-US"/>
          </a:p>
        </p:txBody>
      </p:sp>
      <p:sp>
        <p:nvSpPr>
          <p:cNvPr id="5" name="Segnaposto numero diapositiva 4"/>
          <p:cNvSpPr>
            <a:spLocks noGrp="1"/>
          </p:cNvSpPr>
          <p:nvPr>
            <p:ph type="sldNum" sz="quarter" idx="4294967295"/>
          </p:nvPr>
        </p:nvSpPr>
        <p:spPr>
          <a:xfrm>
            <a:off x="3995738" y="5318125"/>
            <a:ext cx="762000" cy="304271"/>
          </a:xfrm>
          <a:prstGeom prst="rect">
            <a:avLst/>
          </a:prstGeom>
        </p:spPr>
        <p:txBody>
          <a:bodyPr/>
          <a:lstStyle/>
          <a:p>
            <a:pPr>
              <a:defRPr/>
            </a:pPr>
            <a:fld id="{E2A6E33F-1F57-436E-AC61-20B3AEB1EF5C}" type="slidenum">
              <a:rPr lang="en-US" smtClean="0"/>
              <a:pPr>
                <a:defRPr/>
              </a:pPr>
              <a:t>11</a:t>
            </a:fld>
            <a:endParaRPr lang="en-US"/>
          </a:p>
        </p:txBody>
      </p:sp>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539552" y="481236"/>
            <a:ext cx="8229600" cy="952500"/>
          </a:xfrm>
        </p:spPr>
        <p:txBody>
          <a:bodyPr>
            <a:normAutofit/>
          </a:bodyPr>
          <a:lstStyle/>
          <a:p>
            <a:pPr algn="ctr"/>
            <a:r>
              <a:rPr lang="it-IT" altLang="it-IT" sz="2500" dirty="0" smtClean="0">
                <a:latin typeface="Times Roman" pitchFamily="18" charset="0"/>
              </a:rPr>
              <a:t>L’UFFICIO PROCEDIMENTI DISCIPLINARI, </a:t>
            </a:r>
            <a:r>
              <a:rPr lang="it-IT" altLang="it-IT" sz="2500" dirty="0" err="1" smtClean="0">
                <a:latin typeface="Times Roman" pitchFamily="18" charset="0"/>
              </a:rPr>
              <a:t>U.P.D</a:t>
            </a:r>
            <a:r>
              <a:rPr lang="it-IT" altLang="it-IT" sz="2500" dirty="0" smtClean="0">
                <a:latin typeface="Times Roman" pitchFamily="18" charset="0"/>
              </a:rPr>
              <a:t> </a:t>
            </a:r>
            <a:br>
              <a:rPr lang="it-IT" altLang="it-IT" sz="2500" dirty="0" smtClean="0">
                <a:latin typeface="Times Roman" pitchFamily="18" charset="0"/>
              </a:rPr>
            </a:br>
            <a:endParaRPr lang="it-IT" altLang="it-IT" sz="2500" dirty="0" smtClean="0"/>
          </a:p>
        </p:txBody>
      </p:sp>
      <p:sp>
        <p:nvSpPr>
          <p:cNvPr id="3" name="Segnaposto contenuto 2"/>
          <p:cNvSpPr>
            <a:spLocks noGrp="1"/>
          </p:cNvSpPr>
          <p:nvPr>
            <p:ph idx="1"/>
          </p:nvPr>
        </p:nvSpPr>
        <p:spPr>
          <a:xfrm>
            <a:off x="683568" y="1517650"/>
            <a:ext cx="8174683" cy="3219450"/>
          </a:xfrm>
        </p:spPr>
        <p:txBody>
          <a:bodyPr>
            <a:noAutofit/>
          </a:bodyPr>
          <a:lstStyle/>
          <a:p>
            <a:pPr>
              <a:buFont typeface="Wingdings" pitchFamily="2" charset="2"/>
              <a:buChar char="§"/>
              <a:defRPr/>
            </a:pPr>
            <a:r>
              <a:rPr lang="it-IT" sz="2000" dirty="0" smtClean="0">
                <a:latin typeface="Calibri" pitchFamily="34" charset="0"/>
                <a:cs typeface="Times New Roman" panose="02020603050405020304" pitchFamily="18" charset="0"/>
              </a:rPr>
              <a:t>svolge i procedimenti disciplinari nell’ambito della propria competenza  (art. 55 bis d.lgs. n. 165 del 2001); </a:t>
            </a:r>
          </a:p>
          <a:p>
            <a:pPr>
              <a:buFont typeface="Wingdings" pitchFamily="2" charset="2"/>
              <a:buChar char="§"/>
              <a:defRPr/>
            </a:pPr>
            <a:r>
              <a:rPr lang="it-IT" sz="2000" dirty="0" smtClean="0">
                <a:latin typeface="Calibri" pitchFamily="34" charset="0"/>
                <a:cs typeface="Times New Roman" panose="02020603050405020304" pitchFamily="18" charset="0"/>
              </a:rPr>
              <a:t>provvede alle comunicazioni obbligatorie nei confronti dell’autorità giudiziaria (art. 20 </a:t>
            </a:r>
            <a:r>
              <a:rPr lang="it-IT" sz="2000" dirty="0" err="1" smtClean="0">
                <a:latin typeface="Calibri" pitchFamily="34" charset="0"/>
                <a:cs typeface="Times New Roman" panose="02020603050405020304" pitchFamily="18" charset="0"/>
              </a:rPr>
              <a:t>d.P.R.</a:t>
            </a:r>
            <a:r>
              <a:rPr lang="it-IT" sz="2000" dirty="0" smtClean="0">
                <a:latin typeface="Calibri" pitchFamily="34" charset="0"/>
                <a:cs typeface="Times New Roman" panose="02020603050405020304" pitchFamily="18" charset="0"/>
              </a:rPr>
              <a:t> n. 3 del 1957; art.1, comma 3, l. n. 20 del 1994; art. 331 c.p.p.); </a:t>
            </a:r>
          </a:p>
          <a:p>
            <a:pPr>
              <a:buFont typeface="Wingdings" pitchFamily="2" charset="2"/>
              <a:buChar char="§"/>
              <a:defRPr/>
            </a:pPr>
            <a:r>
              <a:rPr lang="it-IT" sz="2000" dirty="0" smtClean="0">
                <a:latin typeface="Calibri" pitchFamily="34" charset="0"/>
                <a:cs typeface="Times New Roman" panose="02020603050405020304" pitchFamily="18" charset="0"/>
              </a:rPr>
              <a:t>propone l’aggiornamento del Codice di comportamento;</a:t>
            </a:r>
          </a:p>
          <a:p>
            <a:pPr>
              <a:buFontTx/>
              <a:buChar char="-"/>
              <a:defRPr/>
            </a:pPr>
            <a:endParaRPr lang="it-IT" sz="2000" dirty="0" smtClean="0">
              <a:latin typeface="Calibri" pitchFamily="34" charset="0"/>
              <a:cs typeface="Times New Roman" panose="02020603050405020304" pitchFamily="18" charset="0"/>
            </a:endParaRPr>
          </a:p>
          <a:p>
            <a:pPr>
              <a:buFontTx/>
              <a:buChar char="-"/>
              <a:defRPr/>
            </a:pPr>
            <a:endParaRPr lang="it-IT" sz="2000" dirty="0">
              <a:latin typeface="Calibri" pitchFamily="34" charset="0"/>
              <a:cs typeface="Times New Roman" panose="02020603050405020304" pitchFamily="18" charset="0"/>
            </a:endParaRPr>
          </a:p>
          <a:p>
            <a:pPr marL="0" indent="0">
              <a:buFont typeface="Wingdings 2" pitchFamily="18" charset="2"/>
              <a:buNone/>
              <a:defRPr/>
            </a:pPr>
            <a:r>
              <a:rPr lang="it-IT" sz="2000" dirty="0" smtClean="0">
                <a:latin typeface="Calibri" pitchFamily="34" charset="0"/>
                <a:cs typeface="Times New Roman" panose="02020603050405020304" pitchFamily="18" charset="0"/>
              </a:rPr>
              <a:t>Il responsabile UPD non può coincidere con il responsabile della prevenzione</a:t>
            </a:r>
          </a:p>
        </p:txBody>
      </p:sp>
      <p:sp>
        <p:nvSpPr>
          <p:cNvPr id="4" name="Segnaposto piè di pagina 3"/>
          <p:cNvSpPr>
            <a:spLocks noGrp="1"/>
          </p:cNvSpPr>
          <p:nvPr>
            <p:ph type="ftr" sz="quarter" idx="4294967295"/>
          </p:nvPr>
        </p:nvSpPr>
        <p:spPr>
          <a:xfrm>
            <a:off x="2667000" y="5296959"/>
            <a:ext cx="3352800" cy="304271"/>
          </a:xfrm>
          <a:prstGeom prst="rect">
            <a:avLst/>
          </a:prstGeom>
        </p:spPr>
        <p:txBody>
          <a:bodyPr/>
          <a:lstStyle/>
          <a:p>
            <a:pPr>
              <a:defRPr/>
            </a:pPr>
            <a:endParaRPr lang="en-US"/>
          </a:p>
        </p:txBody>
      </p:sp>
      <p:sp>
        <p:nvSpPr>
          <p:cNvPr id="5" name="Segnaposto numero diapositiva 4"/>
          <p:cNvSpPr>
            <a:spLocks noGrp="1"/>
          </p:cNvSpPr>
          <p:nvPr>
            <p:ph type="sldNum" sz="quarter" idx="4294967295"/>
          </p:nvPr>
        </p:nvSpPr>
        <p:spPr>
          <a:xfrm>
            <a:off x="3995738" y="5318125"/>
            <a:ext cx="762000" cy="304271"/>
          </a:xfrm>
          <a:prstGeom prst="rect">
            <a:avLst/>
          </a:prstGeom>
        </p:spPr>
        <p:txBody>
          <a:bodyPr/>
          <a:lstStyle/>
          <a:p>
            <a:pPr>
              <a:defRPr/>
            </a:pPr>
            <a:fld id="{CDB42EC5-CB88-4550-8769-F28075B9722B}" type="slidenum">
              <a:rPr lang="en-US" smtClean="0"/>
              <a:pPr>
                <a:defRPr/>
              </a:pPr>
              <a:t>12</a:t>
            </a:fld>
            <a:endParaRPr lang="en-US"/>
          </a:p>
        </p:txBody>
      </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p:txBody>
          <a:bodyPr>
            <a:normAutofit/>
          </a:bodyPr>
          <a:lstStyle/>
          <a:p>
            <a:pPr algn="ctr"/>
            <a:r>
              <a:rPr lang="it-IT" altLang="it-IT" sz="2500" dirty="0" smtClean="0">
                <a:latin typeface="Times Roman" pitchFamily="18" charset="0"/>
              </a:rPr>
              <a:t>TUTTI I DIPENDENTI DELL’AMMINISTRAZIONE</a:t>
            </a:r>
            <a:endParaRPr lang="it-IT" altLang="it-IT" sz="2500" dirty="0" smtClean="0"/>
          </a:p>
        </p:txBody>
      </p:sp>
      <p:sp>
        <p:nvSpPr>
          <p:cNvPr id="3" name="Segnaposto contenuto 2"/>
          <p:cNvSpPr>
            <a:spLocks noGrp="1"/>
          </p:cNvSpPr>
          <p:nvPr>
            <p:ph idx="1"/>
          </p:nvPr>
        </p:nvSpPr>
        <p:spPr>
          <a:xfrm>
            <a:off x="539552" y="1517650"/>
            <a:ext cx="8318699" cy="3219450"/>
          </a:xfrm>
        </p:spPr>
        <p:txBody>
          <a:bodyPr>
            <a:normAutofit fontScale="92500" lnSpcReduction="20000"/>
          </a:bodyPr>
          <a:lstStyle/>
          <a:p>
            <a:pPr>
              <a:buFontTx/>
              <a:buChar char="-"/>
              <a:defRPr/>
            </a:pPr>
            <a:endParaRPr lang="it-IT" sz="1600" dirty="0" smtClean="0">
              <a:latin typeface="+mn-lt"/>
              <a:cs typeface="Times New Roman" panose="02020603050405020304" pitchFamily="18" charset="0"/>
            </a:endParaRPr>
          </a:p>
          <a:p>
            <a:pPr>
              <a:buFontTx/>
              <a:buChar char="-"/>
              <a:defRPr/>
            </a:pPr>
            <a:endParaRPr lang="it-IT" sz="1600" dirty="0">
              <a:latin typeface="+mn-lt"/>
              <a:cs typeface="Times New Roman" panose="02020603050405020304" pitchFamily="18" charset="0"/>
            </a:endParaRPr>
          </a:p>
          <a:p>
            <a:pPr>
              <a:buFont typeface="Wingdings" pitchFamily="2" charset="2"/>
              <a:buChar char="§"/>
              <a:defRPr/>
            </a:pPr>
            <a:r>
              <a:rPr lang="it-IT" sz="1600" dirty="0" smtClean="0">
                <a:latin typeface="+mn-lt"/>
                <a:cs typeface="Times New Roman" panose="02020603050405020304" pitchFamily="18" charset="0"/>
              </a:rPr>
              <a:t>partecipano al processo di gestione del rischio; </a:t>
            </a:r>
          </a:p>
          <a:p>
            <a:pPr>
              <a:buFont typeface="Wingdings" pitchFamily="2" charset="2"/>
              <a:buChar char="§"/>
              <a:defRPr/>
            </a:pPr>
            <a:r>
              <a:rPr lang="it-IT" sz="1600" dirty="0" smtClean="0">
                <a:latin typeface="+mn-lt"/>
                <a:cs typeface="Times New Roman" panose="02020603050405020304" pitchFamily="18" charset="0"/>
              </a:rPr>
              <a:t>osservano le misure contenute nel P.T.P.C. (art. 1, comma 14, della l. n. 190 del 2012); </a:t>
            </a:r>
          </a:p>
          <a:p>
            <a:pPr>
              <a:buFont typeface="Wingdings" pitchFamily="2" charset="2"/>
              <a:buChar char="§"/>
              <a:defRPr/>
            </a:pPr>
            <a:r>
              <a:rPr lang="it-IT" sz="1600" dirty="0" smtClean="0">
                <a:latin typeface="+mn-lt"/>
                <a:cs typeface="Times New Roman" panose="02020603050405020304" pitchFamily="18" charset="0"/>
              </a:rPr>
              <a:t> segnalano le situazioni di illecito al proprio dirigente o all’U.P.D. (art. 54 bis del d.lgs. n. 165 del 2001); </a:t>
            </a:r>
          </a:p>
          <a:p>
            <a:pPr>
              <a:buFont typeface="Wingdings" pitchFamily="2" charset="2"/>
              <a:buChar char="§"/>
              <a:defRPr/>
            </a:pPr>
            <a:r>
              <a:rPr lang="it-IT" sz="1600" dirty="0" smtClean="0">
                <a:latin typeface="+mn-lt"/>
                <a:cs typeface="Times New Roman" panose="02020603050405020304" pitchFamily="18" charset="0"/>
              </a:rPr>
              <a:t>segnalano casi di personale conflitto di interessi (art. 6 bis l. n. 241 del 1990; artt. 6 e 7 Codice di comportamento);</a:t>
            </a:r>
          </a:p>
          <a:p>
            <a:pPr>
              <a:buFontTx/>
              <a:buChar char="-"/>
              <a:defRPr/>
            </a:pPr>
            <a:endParaRPr lang="it-IT" sz="1600" dirty="0">
              <a:latin typeface="+mn-lt"/>
              <a:cs typeface="Times New Roman" panose="02020603050405020304" pitchFamily="18" charset="0"/>
            </a:endParaRPr>
          </a:p>
          <a:p>
            <a:pPr marL="0" indent="0" algn="just">
              <a:buFont typeface="Wingdings 2" pitchFamily="18" charset="2"/>
              <a:buNone/>
              <a:defRPr/>
            </a:pPr>
            <a:r>
              <a:rPr lang="it-IT" sz="1600" dirty="0" smtClean="0">
                <a:latin typeface="+mn-lt"/>
                <a:cs typeface="Times New Roman" panose="02020603050405020304" pitchFamily="18" charset="0"/>
              </a:rPr>
              <a:t>Il piano nazionale ha chiarito che nonostante la previsione normativa concentri la responsabilità per il verificarsi di fenomeni corruttivi  in capo al responsabile per la prevenzione, tutti i dipendenti delle strutture coinvolte nell’attività amministrativa mantengono, ciascuno, il personale livello di responsabilità in relazione ai compiti effettivamente svolti. Inoltre, al fine di realizzare la prevenzione, l’attività del responsabile deve essere strettamente collegata e coordinata con quella di tutti i soggetti presenti nell’organizzazione dell’amministrazione</a:t>
            </a:r>
            <a:endParaRPr lang="it-IT" sz="1600" dirty="0">
              <a:latin typeface="+mn-lt"/>
              <a:cs typeface="Times New Roman" panose="02020603050405020304" pitchFamily="18" charset="0"/>
            </a:endParaRPr>
          </a:p>
        </p:txBody>
      </p:sp>
      <p:sp>
        <p:nvSpPr>
          <p:cNvPr id="4" name="Segnaposto piè di pagina 3"/>
          <p:cNvSpPr>
            <a:spLocks noGrp="1"/>
          </p:cNvSpPr>
          <p:nvPr>
            <p:ph type="ftr" sz="quarter" idx="4294967295"/>
          </p:nvPr>
        </p:nvSpPr>
        <p:spPr>
          <a:xfrm>
            <a:off x="2667000" y="5296959"/>
            <a:ext cx="3352800" cy="304271"/>
          </a:xfrm>
          <a:prstGeom prst="rect">
            <a:avLst/>
          </a:prstGeom>
        </p:spPr>
        <p:txBody>
          <a:bodyPr/>
          <a:lstStyle/>
          <a:p>
            <a:pPr>
              <a:defRPr/>
            </a:pPr>
            <a:endParaRPr lang="en-US"/>
          </a:p>
        </p:txBody>
      </p:sp>
      <p:sp>
        <p:nvSpPr>
          <p:cNvPr id="5" name="Segnaposto numero diapositiva 4"/>
          <p:cNvSpPr>
            <a:spLocks noGrp="1"/>
          </p:cNvSpPr>
          <p:nvPr>
            <p:ph type="sldNum" sz="quarter" idx="4294967295"/>
          </p:nvPr>
        </p:nvSpPr>
        <p:spPr>
          <a:xfrm>
            <a:off x="3995738" y="5318125"/>
            <a:ext cx="762000" cy="304271"/>
          </a:xfrm>
          <a:prstGeom prst="rect">
            <a:avLst/>
          </a:prstGeom>
        </p:spPr>
        <p:txBody>
          <a:bodyPr/>
          <a:lstStyle/>
          <a:p>
            <a:pPr>
              <a:defRPr/>
            </a:pPr>
            <a:fld id="{D453E823-11D1-4B19-8EC8-638A8DC3CD08}" type="slidenum">
              <a:rPr lang="en-US" smtClean="0"/>
              <a:pPr>
                <a:defRPr/>
              </a:pPr>
              <a:t>13</a:t>
            </a:fld>
            <a:endParaRPr lang="en-US"/>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p:txBody>
          <a:bodyPr>
            <a:normAutofit/>
          </a:bodyPr>
          <a:lstStyle/>
          <a:p>
            <a:pPr algn="ctr"/>
            <a:r>
              <a:rPr lang="it-IT" altLang="it-IT" sz="2500" dirty="0" smtClean="0">
                <a:latin typeface="Times New Roman" pitchFamily="18" charset="0"/>
                <a:cs typeface="Times New Roman" pitchFamily="18" charset="0"/>
              </a:rPr>
              <a:t>I COLLABORATORI A QUALSIASI TITOLO</a:t>
            </a:r>
          </a:p>
        </p:txBody>
      </p:sp>
      <p:sp>
        <p:nvSpPr>
          <p:cNvPr id="18435" name="Segnaposto contenuto 2"/>
          <p:cNvSpPr>
            <a:spLocks noGrp="1"/>
          </p:cNvSpPr>
          <p:nvPr>
            <p:ph idx="1"/>
          </p:nvPr>
        </p:nvSpPr>
        <p:spPr/>
        <p:txBody>
          <a:bodyPr/>
          <a:lstStyle/>
          <a:p>
            <a:pPr>
              <a:buFontTx/>
              <a:buChar char="-"/>
            </a:pPr>
            <a:endParaRPr lang="it-IT" altLang="it-IT" sz="1600" dirty="0" smtClean="0">
              <a:latin typeface="Times New Roman" pitchFamily="18" charset="0"/>
              <a:cs typeface="Times New Roman" pitchFamily="18" charset="0"/>
            </a:endParaRPr>
          </a:p>
          <a:p>
            <a:pPr>
              <a:buFontTx/>
              <a:buChar char="-"/>
            </a:pPr>
            <a:endParaRPr lang="it-IT" altLang="it-IT" sz="1600" dirty="0" smtClean="0">
              <a:latin typeface="Times New Roman" pitchFamily="18" charset="0"/>
              <a:cs typeface="Times New Roman" pitchFamily="18" charset="0"/>
            </a:endParaRPr>
          </a:p>
          <a:p>
            <a:pPr>
              <a:buFont typeface="Wingdings" pitchFamily="2" charset="2"/>
              <a:buChar char="§"/>
            </a:pPr>
            <a:r>
              <a:rPr lang="it-IT" altLang="it-IT" sz="2500" dirty="0" smtClean="0">
                <a:latin typeface="Calibri" pitchFamily="34" charset="0"/>
                <a:cs typeface="Times New Roman" pitchFamily="18" charset="0"/>
              </a:rPr>
              <a:t>osservano le misure contenute nel </a:t>
            </a:r>
            <a:r>
              <a:rPr lang="it-IT" altLang="it-IT" sz="2500" dirty="0" err="1" smtClean="0">
                <a:latin typeface="Calibri" pitchFamily="34" charset="0"/>
                <a:cs typeface="Times New Roman" pitchFamily="18" charset="0"/>
              </a:rPr>
              <a:t>P.T.P.C.</a:t>
            </a:r>
            <a:r>
              <a:rPr lang="it-IT" altLang="it-IT" sz="2500" dirty="0" smtClean="0">
                <a:latin typeface="Calibri" pitchFamily="34" charset="0"/>
                <a:cs typeface="Times New Roman" pitchFamily="18" charset="0"/>
              </a:rPr>
              <a:t>; </a:t>
            </a:r>
          </a:p>
          <a:p>
            <a:r>
              <a:rPr lang="it-IT" altLang="it-IT" sz="2500" dirty="0" smtClean="0">
                <a:latin typeface="Calibri" pitchFamily="34" charset="0"/>
                <a:cs typeface="Times New Roman" pitchFamily="18" charset="0"/>
              </a:rPr>
              <a:t>segnalano le situazioni di illecito (art. 8 Codice di comportamento).</a:t>
            </a:r>
          </a:p>
        </p:txBody>
      </p:sp>
      <p:sp>
        <p:nvSpPr>
          <p:cNvPr id="4" name="Segnaposto piè di pagina 3"/>
          <p:cNvSpPr>
            <a:spLocks noGrp="1"/>
          </p:cNvSpPr>
          <p:nvPr>
            <p:ph type="ftr" sz="quarter" idx="4294967295"/>
          </p:nvPr>
        </p:nvSpPr>
        <p:spPr>
          <a:xfrm>
            <a:off x="2667000" y="5296959"/>
            <a:ext cx="3352800" cy="304271"/>
          </a:xfrm>
          <a:prstGeom prst="rect">
            <a:avLst/>
          </a:prstGeom>
        </p:spPr>
        <p:txBody>
          <a:bodyPr/>
          <a:lstStyle/>
          <a:p>
            <a:pPr>
              <a:defRPr/>
            </a:pPr>
            <a:endParaRPr lang="en-US"/>
          </a:p>
        </p:txBody>
      </p:sp>
      <p:sp>
        <p:nvSpPr>
          <p:cNvPr id="5" name="Segnaposto numero diapositiva 4"/>
          <p:cNvSpPr>
            <a:spLocks noGrp="1"/>
          </p:cNvSpPr>
          <p:nvPr>
            <p:ph type="sldNum" sz="quarter" idx="4294967295"/>
          </p:nvPr>
        </p:nvSpPr>
        <p:spPr>
          <a:xfrm>
            <a:off x="3995738" y="5318125"/>
            <a:ext cx="762000" cy="304271"/>
          </a:xfrm>
          <a:prstGeom prst="rect">
            <a:avLst/>
          </a:prstGeom>
        </p:spPr>
        <p:txBody>
          <a:bodyPr/>
          <a:lstStyle/>
          <a:p>
            <a:pPr>
              <a:defRPr/>
            </a:pPr>
            <a:fld id="{5AC4A56B-9008-4004-BF7B-BFC2B6018337}" type="slidenum">
              <a:rPr lang="en-US" smtClean="0"/>
              <a:pPr>
                <a:defRPr/>
              </a:pPr>
              <a:t>14</a:t>
            </a:fld>
            <a:endParaRPr lang="en-US"/>
          </a:p>
        </p:txBody>
      </p:sp>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noAutofit/>
          </a:bodyPr>
          <a:lstStyle/>
          <a:p>
            <a:pPr algn="ctr"/>
            <a:r>
              <a:rPr lang="it-IT" altLang="it-IT" sz="2500" dirty="0" smtClean="0">
                <a:latin typeface="Times New Roman" pitchFamily="18" charset="0"/>
                <a:cs typeface="Times New Roman" pitchFamily="18" charset="0"/>
              </a:rPr>
              <a:t>SOCIETA’ A PARTECIPAZIONE PUBBLICA ED ENTI CONTROLLATI</a:t>
            </a:r>
          </a:p>
        </p:txBody>
      </p:sp>
      <p:sp>
        <p:nvSpPr>
          <p:cNvPr id="19459" name="Segnaposto contenuto 2"/>
          <p:cNvSpPr>
            <a:spLocks noGrp="1"/>
          </p:cNvSpPr>
          <p:nvPr>
            <p:ph idx="1"/>
          </p:nvPr>
        </p:nvSpPr>
        <p:spPr>
          <a:xfrm>
            <a:off x="611560" y="1517650"/>
            <a:ext cx="8246691" cy="3219450"/>
          </a:xfrm>
        </p:spPr>
        <p:txBody>
          <a:bodyPr>
            <a:normAutofit/>
          </a:bodyPr>
          <a:lstStyle/>
          <a:p>
            <a:pPr marL="0" indent="0" algn="just">
              <a:buFont typeface="Wingdings 2" pitchFamily="18" charset="2"/>
              <a:buNone/>
            </a:pPr>
            <a:endParaRPr lang="it-IT" altLang="it-IT" sz="2000" dirty="0" smtClean="0">
              <a:latin typeface="+mn-lt"/>
            </a:endParaRPr>
          </a:p>
          <a:p>
            <a:pPr marL="0" indent="0" algn="just">
              <a:buFont typeface="Wingdings 2" pitchFamily="18" charset="2"/>
              <a:buNone/>
            </a:pPr>
            <a:r>
              <a:rPr lang="it-IT" altLang="it-IT" sz="2000" dirty="0" smtClean="0">
                <a:latin typeface="+mn-lt"/>
                <a:cs typeface="Times New Roman" pitchFamily="18" charset="0"/>
              </a:rPr>
              <a:t>Gli enti pubblici economici, le società a partecipazione pubblica e gli altri enti di diritto privato in controllo pubblico debbono nominare un responsabile per l’attuazione dei propri Piani di prevenzione della corruzione, che ha anche la competenza ad effettuare la vigilanza, la contestazione e le segnalazioni previsti dall’art. 15 del d.lgs. n. 39 del 2013 in tema di </a:t>
            </a:r>
            <a:r>
              <a:rPr lang="it-IT" altLang="it-IT" sz="2000" dirty="0" err="1" smtClean="0">
                <a:latin typeface="+mn-lt"/>
                <a:cs typeface="Times New Roman" pitchFamily="18" charset="0"/>
              </a:rPr>
              <a:t>inconferibilità</a:t>
            </a:r>
            <a:r>
              <a:rPr lang="it-IT" altLang="it-IT" sz="2000" dirty="0" smtClean="0">
                <a:latin typeface="+mn-lt"/>
                <a:cs typeface="Times New Roman" pitchFamily="18" charset="0"/>
              </a:rPr>
              <a:t> ed incompatibilità di incarichi.</a:t>
            </a:r>
          </a:p>
          <a:p>
            <a:pPr marL="0" indent="0" algn="just">
              <a:buFont typeface="Wingdings 2" pitchFamily="18" charset="2"/>
              <a:buNone/>
            </a:pPr>
            <a:endParaRPr lang="it-IT" altLang="it-IT" sz="2000" dirty="0" smtClean="0">
              <a:latin typeface="+mn-lt"/>
            </a:endParaRPr>
          </a:p>
          <a:p>
            <a:pPr marL="0" indent="0" algn="just">
              <a:buFont typeface="Wingdings 2" pitchFamily="18" charset="2"/>
              <a:buNone/>
            </a:pPr>
            <a:endParaRPr lang="it-IT" altLang="it-IT" sz="2000" dirty="0" smtClean="0">
              <a:latin typeface="+mn-lt"/>
            </a:endParaRPr>
          </a:p>
        </p:txBody>
      </p:sp>
      <p:sp>
        <p:nvSpPr>
          <p:cNvPr id="4" name="Segnaposto piè di pagina 3"/>
          <p:cNvSpPr>
            <a:spLocks noGrp="1"/>
          </p:cNvSpPr>
          <p:nvPr>
            <p:ph type="ftr" sz="quarter" idx="4294967295"/>
          </p:nvPr>
        </p:nvSpPr>
        <p:spPr>
          <a:xfrm>
            <a:off x="2667000" y="5296959"/>
            <a:ext cx="3352800" cy="304271"/>
          </a:xfrm>
          <a:prstGeom prst="rect">
            <a:avLst/>
          </a:prstGeom>
        </p:spPr>
        <p:txBody>
          <a:bodyPr/>
          <a:lstStyle/>
          <a:p>
            <a:pPr>
              <a:defRPr/>
            </a:pPr>
            <a:endParaRPr lang="en-US"/>
          </a:p>
        </p:txBody>
      </p:sp>
      <p:sp>
        <p:nvSpPr>
          <p:cNvPr id="5" name="Segnaposto numero diapositiva 4"/>
          <p:cNvSpPr>
            <a:spLocks noGrp="1"/>
          </p:cNvSpPr>
          <p:nvPr>
            <p:ph type="sldNum" sz="quarter" idx="4294967295"/>
          </p:nvPr>
        </p:nvSpPr>
        <p:spPr>
          <a:xfrm>
            <a:off x="3995738" y="5318125"/>
            <a:ext cx="762000" cy="304271"/>
          </a:xfrm>
          <a:prstGeom prst="rect">
            <a:avLst/>
          </a:prstGeom>
        </p:spPr>
        <p:txBody>
          <a:bodyPr/>
          <a:lstStyle/>
          <a:p>
            <a:pPr>
              <a:defRPr/>
            </a:pPr>
            <a:fld id="{E422D8F4-F07A-4219-9685-B19F3CDD5BD8}" type="slidenum">
              <a:rPr lang="en-US" smtClean="0"/>
              <a:pPr>
                <a:defRPr/>
              </a:pPr>
              <a:t>15</a:t>
            </a:fld>
            <a:endParaRPr lang="en-US"/>
          </a:p>
        </p:txBody>
      </p:sp>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normAutofit/>
          </a:bodyPr>
          <a:lstStyle/>
          <a:p>
            <a:pPr algn="ctr"/>
            <a:r>
              <a:rPr lang="it-IT" altLang="it-IT" sz="2500" dirty="0" smtClean="0">
                <a:latin typeface="Times New Roman" pitchFamily="18" charset="0"/>
                <a:cs typeface="Times New Roman" pitchFamily="18" charset="0"/>
              </a:rPr>
              <a:t>SOCIETA’ «IN HOUSE»</a:t>
            </a:r>
          </a:p>
        </p:txBody>
      </p:sp>
      <p:sp>
        <p:nvSpPr>
          <p:cNvPr id="20483" name="Segnaposto contenuto 2"/>
          <p:cNvSpPr>
            <a:spLocks noGrp="1"/>
          </p:cNvSpPr>
          <p:nvPr>
            <p:ph idx="1"/>
          </p:nvPr>
        </p:nvSpPr>
        <p:spPr>
          <a:xfrm>
            <a:off x="395536" y="1517650"/>
            <a:ext cx="8462715" cy="3219450"/>
          </a:xfrm>
        </p:spPr>
        <p:txBody>
          <a:bodyPr>
            <a:noAutofit/>
          </a:bodyPr>
          <a:lstStyle/>
          <a:p>
            <a:pPr algn="just"/>
            <a:r>
              <a:rPr lang="it-IT" altLang="it-IT" sz="1600" dirty="0" smtClean="0">
                <a:latin typeface="+mn-lt"/>
                <a:cs typeface="Times New Roman" pitchFamily="18" charset="0"/>
              </a:rPr>
              <a:t>Sulle cd «società in house» giova ricordare che la recente sentenza della Corte di Cassazione n.26823 del 25 Novembre 2013 ha sancito che «</a:t>
            </a:r>
            <a:r>
              <a:rPr lang="it-IT" altLang="it-IT" sz="1600" i="1" dirty="0" smtClean="0">
                <a:latin typeface="+mn-lt"/>
                <a:cs typeface="Times New Roman" pitchFamily="18" charset="0"/>
              </a:rPr>
              <a:t>La società in house, come in qualche modo già la sua stessa denominazione denuncia, non pare invece in grado di collocarsi come un'entità posta al di fuori dell'ente pubblico, il quale ne dispone come di una propria articolazione interna. E' stato osservato, infatti, che essa non è altro che una </a:t>
            </a:r>
            <a:r>
              <a:rPr lang="it-IT" altLang="it-IT" sz="1600" i="1" dirty="0" err="1" smtClean="0">
                <a:latin typeface="+mn-lt"/>
                <a:cs typeface="Times New Roman" pitchFamily="18" charset="0"/>
              </a:rPr>
              <a:t>longa</a:t>
            </a:r>
            <a:r>
              <a:rPr lang="it-IT" altLang="it-IT" sz="1600" i="1" dirty="0" smtClean="0">
                <a:latin typeface="+mn-lt"/>
                <a:cs typeface="Times New Roman" pitchFamily="18" charset="0"/>
              </a:rPr>
              <a:t> </a:t>
            </a:r>
            <a:r>
              <a:rPr lang="it-IT" altLang="it-IT" sz="1600" i="1" dirty="0" err="1" smtClean="0">
                <a:latin typeface="+mn-lt"/>
                <a:cs typeface="Times New Roman" pitchFamily="18" charset="0"/>
              </a:rPr>
              <a:t>manus</a:t>
            </a:r>
            <a:r>
              <a:rPr lang="it-IT" altLang="it-IT" sz="1600" i="1" dirty="0" smtClean="0">
                <a:latin typeface="+mn-lt"/>
                <a:cs typeface="Times New Roman" pitchFamily="18" charset="0"/>
              </a:rPr>
              <a:t> della pubblica amministrazione, al punto che l'affidamento pubblico mediante in house </a:t>
            </a:r>
            <a:r>
              <a:rPr lang="it-IT" altLang="it-IT" sz="1600" i="1" dirty="0" err="1" smtClean="0">
                <a:latin typeface="+mn-lt"/>
                <a:cs typeface="Times New Roman" pitchFamily="18" charset="0"/>
              </a:rPr>
              <a:t>contract</a:t>
            </a:r>
            <a:r>
              <a:rPr lang="it-IT" altLang="it-IT" sz="1600" i="1" dirty="0" smtClean="0">
                <a:latin typeface="+mn-lt"/>
                <a:cs typeface="Times New Roman" pitchFamily="18" charset="0"/>
              </a:rPr>
              <a:t> neppure consente veramente di configurare un rapporto contrattuale intersoggettivo (Corte cost. n. 46/13, cit.); di </a:t>
            </a:r>
            <a:r>
              <a:rPr lang="it-IT" altLang="it-IT" sz="1600" i="1" dirty="0" err="1" smtClean="0">
                <a:latin typeface="+mn-lt"/>
                <a:cs typeface="Times New Roman" pitchFamily="18" charset="0"/>
              </a:rPr>
              <a:t>talchè</a:t>
            </a:r>
            <a:r>
              <a:rPr lang="it-IT" altLang="it-IT" sz="1600" i="1" dirty="0" smtClean="0">
                <a:latin typeface="+mn-lt"/>
                <a:cs typeface="Times New Roman" pitchFamily="18" charset="0"/>
              </a:rPr>
              <a:t> "l'ente in house non può ritenersi terzo rispetto all'amministrazione controllante ma deve considerarsi come uno dei servizi propri dell'amministrazione stessa»</a:t>
            </a:r>
          </a:p>
          <a:p>
            <a:pPr algn="just"/>
            <a:r>
              <a:rPr lang="it-IT" altLang="it-IT" sz="1600" dirty="0" smtClean="0">
                <a:latin typeface="+mn-lt"/>
                <a:cs typeface="Times New Roman" pitchFamily="18" charset="0"/>
              </a:rPr>
              <a:t>E’ opportuno, pertanto, che il </a:t>
            </a:r>
            <a:r>
              <a:rPr lang="it-IT" altLang="it-IT" sz="1600" dirty="0" err="1" smtClean="0">
                <a:latin typeface="+mn-lt"/>
                <a:cs typeface="Times New Roman" pitchFamily="18" charset="0"/>
              </a:rPr>
              <a:t>P.T.P.C.</a:t>
            </a:r>
            <a:r>
              <a:rPr lang="it-IT" altLang="it-IT" sz="1600" dirty="0" smtClean="0">
                <a:latin typeface="+mn-lt"/>
                <a:cs typeface="Times New Roman" pitchFamily="18" charset="0"/>
              </a:rPr>
              <a:t> preveda forme di controllo e di prevenzione della corruzione anche su tutti gli organismi partecipati e, in particolare sulle predette società</a:t>
            </a:r>
          </a:p>
        </p:txBody>
      </p:sp>
      <p:sp>
        <p:nvSpPr>
          <p:cNvPr id="4" name="Segnaposto piè di pagina 3"/>
          <p:cNvSpPr>
            <a:spLocks noGrp="1"/>
          </p:cNvSpPr>
          <p:nvPr>
            <p:ph type="ftr" sz="quarter" idx="4294967295"/>
          </p:nvPr>
        </p:nvSpPr>
        <p:spPr>
          <a:xfrm>
            <a:off x="2667000" y="5296959"/>
            <a:ext cx="3352800" cy="304271"/>
          </a:xfrm>
          <a:prstGeom prst="rect">
            <a:avLst/>
          </a:prstGeom>
        </p:spPr>
        <p:txBody>
          <a:bodyPr/>
          <a:lstStyle/>
          <a:p>
            <a:pPr>
              <a:defRPr/>
            </a:pPr>
            <a:endParaRPr lang="en-US"/>
          </a:p>
        </p:txBody>
      </p:sp>
      <p:sp>
        <p:nvSpPr>
          <p:cNvPr id="5" name="Segnaposto numero diapositiva 4"/>
          <p:cNvSpPr>
            <a:spLocks noGrp="1"/>
          </p:cNvSpPr>
          <p:nvPr>
            <p:ph type="sldNum" sz="quarter" idx="4294967295"/>
          </p:nvPr>
        </p:nvSpPr>
        <p:spPr>
          <a:xfrm>
            <a:off x="3995738" y="5318125"/>
            <a:ext cx="762000" cy="304271"/>
          </a:xfrm>
          <a:prstGeom prst="rect">
            <a:avLst/>
          </a:prstGeom>
        </p:spPr>
        <p:txBody>
          <a:bodyPr/>
          <a:lstStyle/>
          <a:p>
            <a:pPr>
              <a:defRPr/>
            </a:pPr>
            <a:fld id="{A7F426FD-BDBA-4A8E-A515-0727C55A8542}" type="slidenum">
              <a:rPr lang="en-US" smtClean="0"/>
              <a:pPr>
                <a:defRPr/>
              </a:pPr>
              <a:t>16</a:t>
            </a:fld>
            <a:endParaRPr lang="en-US"/>
          </a:p>
        </p:txBody>
      </p:sp>
    </p:spTree>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noAutofit/>
          </a:bodyPr>
          <a:lstStyle/>
          <a:p>
            <a:pPr algn="ctr"/>
            <a:r>
              <a:rPr lang="it-IT" altLang="it-IT" sz="2500" dirty="0" smtClean="0">
                <a:latin typeface="Times New Roman" pitchFamily="18" charset="0"/>
                <a:cs typeface="Times New Roman" pitchFamily="18" charset="0"/>
              </a:rPr>
              <a:t>IN RELAZIONE AGLI OBBLIGHI </a:t>
            </a:r>
            <a:r>
              <a:rPr lang="it-IT" altLang="it-IT" sz="2500" dirty="0" err="1" smtClean="0">
                <a:latin typeface="Times New Roman" pitchFamily="18" charset="0"/>
                <a:cs typeface="Times New Roman" pitchFamily="18" charset="0"/>
              </a:rPr>
              <a:t>DI</a:t>
            </a:r>
            <a:r>
              <a:rPr lang="it-IT" altLang="it-IT" sz="2500" dirty="0" smtClean="0">
                <a:latin typeface="Times New Roman" pitchFamily="18" charset="0"/>
                <a:cs typeface="Times New Roman" pitchFamily="18" charset="0"/>
              </a:rPr>
              <a:t> TRASPARENZA PER LE SOCIETA’ PARTECIPATE</a:t>
            </a:r>
          </a:p>
        </p:txBody>
      </p:sp>
      <p:sp>
        <p:nvSpPr>
          <p:cNvPr id="3" name="Segnaposto contenuto 2"/>
          <p:cNvSpPr>
            <a:spLocks noGrp="1"/>
          </p:cNvSpPr>
          <p:nvPr>
            <p:ph idx="1"/>
          </p:nvPr>
        </p:nvSpPr>
        <p:spPr>
          <a:xfrm>
            <a:off x="539552" y="1517650"/>
            <a:ext cx="8318699" cy="3219450"/>
          </a:xfrm>
        </p:spPr>
        <p:txBody>
          <a:bodyPr>
            <a:normAutofit/>
          </a:bodyPr>
          <a:lstStyle/>
          <a:p>
            <a:pPr algn="just">
              <a:defRPr/>
            </a:pPr>
            <a:endParaRPr lang="it-IT" sz="2000" dirty="0" smtClean="0">
              <a:latin typeface="+mn-lt"/>
              <a:cs typeface="Times New Roman" panose="02020603050405020304" pitchFamily="18" charset="0"/>
            </a:endParaRPr>
          </a:p>
          <a:p>
            <a:pPr marL="0" indent="0" algn="just">
              <a:buFont typeface="Wingdings 2" pitchFamily="18" charset="2"/>
              <a:buNone/>
              <a:defRPr/>
            </a:pPr>
            <a:r>
              <a:rPr lang="it-IT" sz="2000" dirty="0" smtClean="0">
                <a:latin typeface="+mn-lt"/>
                <a:cs typeface="Times New Roman" panose="02020603050405020304" pitchFamily="18" charset="0"/>
              </a:rPr>
              <a:t>Alle società partecipate dalle pubbliche amministrazioni di cui al comma 1 e alle società da esse controllate ai sensi dell'articolo 2359 del codice civile si applicano, limitatamente alla attività di pubblico interesse disciplinata dal diritto nazionale o dell'Unione europea, le disposizioni dell'articolo 1, commi da 15 a 33, della legge 6 novembre 2012, n. 190. </a:t>
            </a:r>
            <a:endParaRPr lang="it-IT" sz="2000" dirty="0">
              <a:latin typeface="+mn-lt"/>
              <a:cs typeface="Times New Roman" panose="02020603050405020304" pitchFamily="18" charset="0"/>
            </a:endParaRPr>
          </a:p>
        </p:txBody>
      </p:sp>
      <p:sp>
        <p:nvSpPr>
          <p:cNvPr id="4" name="Segnaposto piè di pagina 3"/>
          <p:cNvSpPr>
            <a:spLocks noGrp="1"/>
          </p:cNvSpPr>
          <p:nvPr>
            <p:ph type="ftr" sz="quarter" idx="4294967295"/>
          </p:nvPr>
        </p:nvSpPr>
        <p:spPr>
          <a:xfrm>
            <a:off x="2667000" y="5296959"/>
            <a:ext cx="3352800" cy="304271"/>
          </a:xfrm>
          <a:prstGeom prst="rect">
            <a:avLst/>
          </a:prstGeom>
        </p:spPr>
        <p:txBody>
          <a:bodyPr/>
          <a:lstStyle/>
          <a:p>
            <a:pPr>
              <a:defRPr/>
            </a:pPr>
            <a:endParaRPr lang="en-US"/>
          </a:p>
        </p:txBody>
      </p:sp>
      <p:sp>
        <p:nvSpPr>
          <p:cNvPr id="5" name="Segnaposto numero diapositiva 4"/>
          <p:cNvSpPr>
            <a:spLocks noGrp="1"/>
          </p:cNvSpPr>
          <p:nvPr>
            <p:ph type="sldNum" sz="quarter" idx="4294967295"/>
          </p:nvPr>
        </p:nvSpPr>
        <p:spPr>
          <a:xfrm>
            <a:off x="3995738" y="5318125"/>
            <a:ext cx="762000" cy="304271"/>
          </a:xfrm>
          <a:prstGeom prst="rect">
            <a:avLst/>
          </a:prstGeom>
        </p:spPr>
        <p:txBody>
          <a:bodyPr/>
          <a:lstStyle/>
          <a:p>
            <a:pPr>
              <a:defRPr/>
            </a:pPr>
            <a:fld id="{C7C0E58E-ACAF-4529-B63C-6BCF7C7EF2F8}" type="slidenum">
              <a:rPr lang="en-US" smtClean="0"/>
              <a:pPr>
                <a:defRPr/>
              </a:pPr>
              <a:t>17</a:t>
            </a:fld>
            <a:endParaRPr lang="en-US"/>
          </a:p>
        </p:txBody>
      </p:sp>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normAutofit/>
          </a:bodyPr>
          <a:lstStyle/>
          <a:p>
            <a:pPr algn="ctr"/>
            <a:r>
              <a:rPr lang="it-IT" altLang="it-IT" sz="2500" dirty="0" smtClean="0">
                <a:latin typeface="Times New Roman" pitchFamily="18" charset="0"/>
                <a:cs typeface="Times New Roman" pitchFamily="18" charset="0"/>
              </a:rPr>
              <a:t>VA RICORDATO INOLTRE CHE</a:t>
            </a:r>
          </a:p>
        </p:txBody>
      </p:sp>
      <p:sp>
        <p:nvSpPr>
          <p:cNvPr id="3" name="Segnaposto contenuto 2"/>
          <p:cNvSpPr>
            <a:spLocks noGrp="1"/>
          </p:cNvSpPr>
          <p:nvPr>
            <p:ph idx="1"/>
          </p:nvPr>
        </p:nvSpPr>
        <p:spPr>
          <a:xfrm>
            <a:off x="395536" y="1517650"/>
            <a:ext cx="8462715" cy="3219450"/>
          </a:xfrm>
        </p:spPr>
        <p:txBody>
          <a:bodyPr>
            <a:noAutofit/>
          </a:bodyPr>
          <a:lstStyle/>
          <a:p>
            <a:pPr marL="0" indent="0" algn="just">
              <a:buFont typeface="Wingdings 2" pitchFamily="18" charset="2"/>
              <a:buNone/>
              <a:defRPr/>
            </a:pPr>
            <a:r>
              <a:rPr lang="it-IT" altLang="it-IT" sz="1300" dirty="0" smtClean="0">
                <a:latin typeface="+mn-lt"/>
                <a:cs typeface="Times New Roman" panose="02020603050405020304" pitchFamily="18" charset="0"/>
              </a:rPr>
              <a:t>Le disposizioni che stabiliscono, a carico delle amministrazioni di cui all'articolo 1, comma 2, del decreto Legislativo 30 marzo 2001, n. 165, e successive modificazioni, divieti o limitazioni alle assunzioni di personale si applicano, in relazione al regime previsto per l'amministrazione controllante, anche alle società a partecipazione pubblica locale totale o di controllo che siano titolari di affidamenti diretti di servizi pubblici locali senza gara, ovvero che svolgano funzioni volte a soddisfare esigenze di interesse generale aventi carattere non industriale ne' commerciale, ovvero che svolgano attività nei confronti della pubblica amministrazione a supporto di funzioni amministrative di natura pubblicistica inserite nel conto economico consolidato della pubblica amministrazione, come individuate dall'Istituto nazionale di statistica (ISTAT) ai sensi del comma 5 dell'articolo 1 della legge 30 dicembre 2004, n. 311. Le predette società adeguano inoltre le proprie politiche di personale alle disposizioni vigenti per le amministrazioni controllanti in materia di contenimento degli oneri contrattuali e delle altre voci di natura retributiva o indennitaria e per consulenze. Con decreto del Ministro dell'economia e delle finanze, di concerto con i Ministri dell'interno e per i rapporti con le regioni, sentita la Conferenza unificata di cui all'articolo 8 del decreto legislativo 28 agosto 1997, n. 281, e successive modificazioni, da emanare entro il 30 settembre 2009, sono definite le modalità e la modulistica per l'assoggettamento al patto di stabilità interno delle società a partecipazione pubblica locale totale o di controllo che siano titolari di affidamenti diretti di servizi pubblici locali senza gara, ovvero che svolgano funzioni volte a soddisfare esigenze di interesse generale aventi carattere non industriale ne' commerciale, ovvero che svolgano attività nei confronti della pubblica amministrazione a supporto di funzioni amministrative di natura pubblicistica</a:t>
            </a:r>
            <a:r>
              <a:rPr lang="it-IT" altLang="it-IT" sz="1300" dirty="0" smtClean="0">
                <a:latin typeface="+mn-lt"/>
              </a:rPr>
              <a:t>.</a:t>
            </a:r>
            <a:endParaRPr lang="en-US" altLang="it-IT" sz="1300" dirty="0" smtClean="0">
              <a:latin typeface="+mn-lt"/>
            </a:endParaRPr>
          </a:p>
          <a:p>
            <a:pPr>
              <a:defRPr/>
            </a:pPr>
            <a:endParaRPr lang="it-IT" sz="1300" dirty="0">
              <a:latin typeface="+mn-lt"/>
            </a:endParaRPr>
          </a:p>
        </p:txBody>
      </p:sp>
      <p:sp>
        <p:nvSpPr>
          <p:cNvPr id="4" name="Segnaposto piè di pagina 3"/>
          <p:cNvSpPr>
            <a:spLocks noGrp="1"/>
          </p:cNvSpPr>
          <p:nvPr>
            <p:ph type="ftr" sz="quarter" idx="4294967295"/>
          </p:nvPr>
        </p:nvSpPr>
        <p:spPr>
          <a:xfrm>
            <a:off x="2667000" y="5296959"/>
            <a:ext cx="3352800" cy="304271"/>
          </a:xfrm>
          <a:prstGeom prst="rect">
            <a:avLst/>
          </a:prstGeom>
        </p:spPr>
        <p:txBody>
          <a:bodyPr/>
          <a:lstStyle/>
          <a:p>
            <a:pPr>
              <a:defRPr/>
            </a:pPr>
            <a:endParaRPr lang="en-US"/>
          </a:p>
        </p:txBody>
      </p:sp>
      <p:sp>
        <p:nvSpPr>
          <p:cNvPr id="5" name="Segnaposto numero diapositiva 4"/>
          <p:cNvSpPr>
            <a:spLocks noGrp="1"/>
          </p:cNvSpPr>
          <p:nvPr>
            <p:ph type="sldNum" sz="quarter" idx="4294967295"/>
          </p:nvPr>
        </p:nvSpPr>
        <p:spPr>
          <a:xfrm>
            <a:off x="3995738" y="5318125"/>
            <a:ext cx="762000" cy="304271"/>
          </a:xfrm>
          <a:prstGeom prst="rect">
            <a:avLst/>
          </a:prstGeom>
        </p:spPr>
        <p:txBody>
          <a:bodyPr/>
          <a:lstStyle/>
          <a:p>
            <a:pPr>
              <a:defRPr/>
            </a:pPr>
            <a:fld id="{95BB7CAD-FD05-4807-BAF7-E04CE33E94D7}" type="slidenum">
              <a:rPr lang="en-US" smtClean="0"/>
              <a:pPr>
                <a:defRPr/>
              </a:pPr>
              <a:t>18</a:t>
            </a:fld>
            <a:endParaRPr lang="en-US"/>
          </a:p>
        </p:txBody>
      </p:sp>
    </p:spTree>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p:txBody>
          <a:bodyPr>
            <a:noAutofit/>
          </a:bodyPr>
          <a:lstStyle/>
          <a:p>
            <a:pPr algn="ctr" eaLnBrk="1" hangingPunct="1"/>
            <a:r>
              <a:rPr lang="it-IT" altLang="it-IT" sz="2500" dirty="0" smtClean="0">
                <a:latin typeface="Times New Roman" pitchFamily="18" charset="0"/>
                <a:cs typeface="Times New Roman" pitchFamily="18" charset="0"/>
              </a:rPr>
              <a:t>LE SANZIONI  A CARICO DEL RESPONSABILE DELLA PREVENZIONE </a:t>
            </a:r>
            <a:endParaRPr lang="en-US" altLang="it-IT" sz="2500" dirty="0" smtClean="0">
              <a:latin typeface="Times New Roman" pitchFamily="18" charset="0"/>
              <a:cs typeface="Times New Roman" pitchFamily="18" charset="0"/>
            </a:endParaRPr>
          </a:p>
        </p:txBody>
      </p:sp>
      <p:sp>
        <p:nvSpPr>
          <p:cNvPr id="3" name="Segnaposto contenuto 2"/>
          <p:cNvSpPr>
            <a:spLocks noGrp="1"/>
          </p:cNvSpPr>
          <p:nvPr>
            <p:ph idx="1"/>
          </p:nvPr>
        </p:nvSpPr>
        <p:spPr>
          <a:xfrm>
            <a:off x="395536" y="1517650"/>
            <a:ext cx="8462715" cy="3356074"/>
          </a:xfrm>
        </p:spPr>
        <p:txBody>
          <a:bodyPr rtlCol="0">
            <a:normAutofit fontScale="92500" lnSpcReduction="20000"/>
          </a:bodyPr>
          <a:lstStyle/>
          <a:p>
            <a:pPr marL="274320" indent="-274320" algn="just">
              <a:buClr>
                <a:srgbClr val="FF0000"/>
              </a:buClr>
              <a:defRPr/>
            </a:pPr>
            <a:r>
              <a:rPr lang="it-IT" sz="1400" dirty="0" smtClean="0">
                <a:latin typeface="+mn-lt"/>
                <a:cs typeface="Times New Roman" panose="02020603050405020304" pitchFamily="18" charset="0"/>
              </a:rPr>
              <a:t>In caso di commissione, all'interno dell'amministrazione </a:t>
            </a:r>
          </a:p>
          <a:p>
            <a:pPr marL="274320" indent="-274320" algn="just">
              <a:buClr>
                <a:srgbClr val="FF0000"/>
              </a:buClr>
              <a:defRPr/>
            </a:pPr>
            <a:r>
              <a:rPr lang="it-IT" sz="1400" dirty="0" smtClean="0">
                <a:latin typeface="+mn-lt"/>
                <a:cs typeface="Times New Roman" panose="02020603050405020304" pitchFamily="18" charset="0"/>
              </a:rPr>
              <a:t>di un reato di corruzione accertato con sentenza passata in giudicato, il responsabile individuato ai sensi del comma 7 del presente articolo risponde ai sensi dell'articolo 21 del decreto legislativo 30 marzo 2001, n.165, e successive modificazioni, nonché sul piano disciplinare, oltre che per il danno erariale e all'immagine della pubblica amministrazione, salvo che provi tutte le seguenti circostanze: </a:t>
            </a:r>
          </a:p>
          <a:p>
            <a:pPr marL="274320" indent="-274320" algn="just">
              <a:buClr>
                <a:srgbClr val="FF0000"/>
              </a:buClr>
              <a:defRPr/>
            </a:pPr>
            <a:r>
              <a:rPr lang="it-IT" sz="1400" dirty="0" smtClean="0">
                <a:latin typeface="+mn-lt"/>
                <a:cs typeface="Times New Roman" panose="02020603050405020304" pitchFamily="18" charset="0"/>
              </a:rPr>
              <a:t>a) di avere predisposto, prima della commissione del fatto, il piano di cui al comma 5 e di aver osservato le prescrizioni di cui ai commi 9 e 10 del presente articolo; </a:t>
            </a:r>
          </a:p>
          <a:p>
            <a:pPr marL="274320" indent="-274320" algn="just">
              <a:buClr>
                <a:srgbClr val="FF0000"/>
              </a:buClr>
              <a:defRPr/>
            </a:pPr>
            <a:r>
              <a:rPr lang="it-IT" sz="1400" dirty="0" smtClean="0">
                <a:latin typeface="+mn-lt"/>
                <a:cs typeface="Times New Roman" panose="02020603050405020304" pitchFamily="18" charset="0"/>
              </a:rPr>
              <a:t>b) di aver vigilato sul funzionamento e sull'osservanza del piano. </a:t>
            </a:r>
          </a:p>
          <a:p>
            <a:pPr marL="0" indent="0" algn="just" eaLnBrk="1" fontAlgn="auto" hangingPunct="1">
              <a:spcAft>
                <a:spcPts val="0"/>
              </a:spcAft>
              <a:buClr>
                <a:schemeClr val="accent3"/>
              </a:buClr>
              <a:buFont typeface="Wingdings 2" pitchFamily="18" charset="2"/>
              <a:buNone/>
              <a:defRPr/>
            </a:pPr>
            <a:endParaRPr lang="it-IT" sz="1400" dirty="0" smtClean="0">
              <a:latin typeface="+mn-lt"/>
              <a:cs typeface="Times New Roman" panose="02020603050405020304" pitchFamily="18" charset="0"/>
            </a:endParaRPr>
          </a:p>
          <a:p>
            <a:pPr marL="0" indent="0" algn="just" eaLnBrk="1" fontAlgn="auto" hangingPunct="1">
              <a:spcAft>
                <a:spcPts val="0"/>
              </a:spcAft>
              <a:buClr>
                <a:schemeClr val="accent3"/>
              </a:buClr>
              <a:buFont typeface="Wingdings 2" pitchFamily="18" charset="2"/>
              <a:buNone/>
              <a:defRPr/>
            </a:pPr>
            <a:r>
              <a:rPr lang="it-IT" sz="1400" dirty="0" smtClean="0">
                <a:latin typeface="+mn-lt"/>
                <a:cs typeface="Times New Roman" panose="02020603050405020304" pitchFamily="18" charset="0"/>
              </a:rPr>
              <a:t>La </a:t>
            </a:r>
            <a:r>
              <a:rPr lang="it-IT" sz="1400" dirty="0">
                <a:latin typeface="+mn-lt"/>
                <a:cs typeface="Times New Roman" panose="02020603050405020304" pitchFamily="18" charset="0"/>
              </a:rPr>
              <a:t>sanzione disciplinare a carico del responsabile individuato ai sensi del comma 7 non può essere inferiore alla sospensione dal servizio con privazione della retribuzione da un minimo di un mese ad un massimo di sei mesi.</a:t>
            </a:r>
            <a:endParaRPr lang="it-IT" sz="1400" dirty="0" smtClean="0">
              <a:latin typeface="+mn-lt"/>
              <a:cs typeface="Times New Roman" panose="02020603050405020304" pitchFamily="18" charset="0"/>
            </a:endParaRPr>
          </a:p>
          <a:p>
            <a:pPr marL="274320" indent="-274320" algn="just" eaLnBrk="1" fontAlgn="auto" hangingPunct="1">
              <a:spcAft>
                <a:spcPts val="0"/>
              </a:spcAft>
              <a:buClr>
                <a:schemeClr val="accent3"/>
              </a:buClr>
              <a:buFont typeface="Arial" pitchFamily="34" charset="0"/>
              <a:buChar char="•"/>
              <a:defRPr/>
            </a:pPr>
            <a:endParaRPr lang="it-IT" sz="1400" dirty="0">
              <a:latin typeface="+mn-lt"/>
              <a:cs typeface="Times New Roman" panose="02020603050405020304" pitchFamily="18" charset="0"/>
            </a:endParaRPr>
          </a:p>
          <a:p>
            <a:pPr marL="0" indent="0" algn="just" eaLnBrk="1" fontAlgn="auto" hangingPunct="1">
              <a:spcAft>
                <a:spcPts val="0"/>
              </a:spcAft>
              <a:buClr>
                <a:schemeClr val="accent3"/>
              </a:buClr>
              <a:buFont typeface="Wingdings 2" pitchFamily="18" charset="2"/>
              <a:buNone/>
              <a:defRPr/>
            </a:pPr>
            <a:r>
              <a:rPr lang="it-IT" sz="1400" dirty="0" smtClean="0">
                <a:latin typeface="+mn-lt"/>
                <a:cs typeface="Times New Roman" panose="02020603050405020304" pitchFamily="18" charset="0"/>
              </a:rPr>
              <a:t>Trattasi non di responsabilità oggettiva, come sostenuto da alcuni, bensì di responsabilità concorrente con il reo per cd. «culpa in vigilando».</a:t>
            </a:r>
          </a:p>
          <a:p>
            <a:pPr marL="0" indent="0" algn="just" eaLnBrk="1" fontAlgn="auto" hangingPunct="1">
              <a:spcAft>
                <a:spcPts val="0"/>
              </a:spcAft>
              <a:buClr>
                <a:schemeClr val="accent3"/>
              </a:buClr>
              <a:buFont typeface="Wingdings 2" pitchFamily="18" charset="2"/>
              <a:buNone/>
              <a:defRPr/>
            </a:pPr>
            <a:r>
              <a:rPr lang="it-IT" sz="1400" dirty="0" smtClean="0">
                <a:latin typeface="+mn-lt"/>
                <a:cs typeface="Times New Roman" panose="02020603050405020304" pitchFamily="18" charset="0"/>
              </a:rPr>
              <a:t>Sebbene il legislatore abbia previsto tale responsabilità solo a carico del responsabile della prevenzione, si ritiene che concorrano alla fattispecie dannosa e siano da perseguire disciplinarmente e per cd «responsabilità dirigenziale» tutti coloro che abbiano concorso nel favorire, mediante la mancata vigilanza e l’inosservanza delle prescrizioni, l’episodio corruttivo. </a:t>
            </a:r>
            <a:endParaRPr lang="en-US" sz="1400" dirty="0" smtClean="0">
              <a:latin typeface="+mn-lt"/>
              <a:cs typeface="Times New Roman" panose="02020603050405020304" pitchFamily="18" charset="0"/>
            </a:endParaRPr>
          </a:p>
        </p:txBody>
      </p:sp>
      <p:sp>
        <p:nvSpPr>
          <p:cNvPr id="4" name="Segnaposto piè di pagina 3"/>
          <p:cNvSpPr>
            <a:spLocks noGrp="1"/>
          </p:cNvSpPr>
          <p:nvPr>
            <p:ph type="ftr" sz="quarter" idx="4294967295"/>
          </p:nvPr>
        </p:nvSpPr>
        <p:spPr>
          <a:xfrm>
            <a:off x="2667000" y="5296959"/>
            <a:ext cx="3352800" cy="304271"/>
          </a:xfrm>
          <a:prstGeom prst="rect">
            <a:avLst/>
          </a:prstGeom>
        </p:spPr>
        <p:txBody>
          <a:bodyPr/>
          <a:lstStyle/>
          <a:p>
            <a:pPr>
              <a:defRPr/>
            </a:pPr>
            <a:endParaRPr lang="en-US"/>
          </a:p>
        </p:txBody>
      </p:sp>
      <p:sp>
        <p:nvSpPr>
          <p:cNvPr id="5" name="Segnaposto numero diapositiva 4"/>
          <p:cNvSpPr>
            <a:spLocks noGrp="1"/>
          </p:cNvSpPr>
          <p:nvPr>
            <p:ph type="sldNum" sz="quarter" idx="4294967295"/>
          </p:nvPr>
        </p:nvSpPr>
        <p:spPr>
          <a:xfrm>
            <a:off x="3995738" y="5318125"/>
            <a:ext cx="762000" cy="304271"/>
          </a:xfrm>
          <a:prstGeom prst="rect">
            <a:avLst/>
          </a:prstGeom>
        </p:spPr>
        <p:txBody>
          <a:bodyPr/>
          <a:lstStyle/>
          <a:p>
            <a:pPr>
              <a:defRPr/>
            </a:pPr>
            <a:fld id="{0AD46099-482C-4CE7-AF58-A17509D8F7CC}" type="slidenum">
              <a:rPr lang="en-US"/>
              <a:pPr>
                <a:defRPr/>
              </a:pPr>
              <a:t>19</a:t>
            </a:fld>
            <a:endParaRPr lang="en-US"/>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p:cNvSpPr>
            <a:spLocks noGrp="1"/>
          </p:cNvSpPr>
          <p:nvPr>
            <p:ph type="body" idx="1"/>
          </p:nvPr>
        </p:nvSpPr>
        <p:spPr/>
        <p:txBody>
          <a:bodyPr/>
          <a:lstStyle/>
          <a:p>
            <a:r>
              <a:rPr lang="it-IT" dirty="0">
                <a:solidFill>
                  <a:schemeClr val="bg1"/>
                </a:solidFill>
              </a:rPr>
              <a:t>Docente: avv. </a:t>
            </a:r>
            <a:r>
              <a:rPr lang="it-IT" dirty="0" smtClean="0">
                <a:solidFill>
                  <a:schemeClr val="bg1"/>
                </a:solidFill>
              </a:rPr>
              <a:t>Giampaolo GRASSO</a:t>
            </a:r>
            <a:endParaRPr lang="it-IT" b="1" dirty="0">
              <a:solidFill>
                <a:schemeClr val="bg1"/>
              </a:solidFill>
            </a:endParaRPr>
          </a:p>
        </p:txBody>
      </p:sp>
      <p:sp>
        <p:nvSpPr>
          <p:cNvPr id="3" name="Titolo 2"/>
          <p:cNvSpPr>
            <a:spLocks noGrp="1"/>
          </p:cNvSpPr>
          <p:nvPr>
            <p:ph type="title"/>
          </p:nvPr>
        </p:nvSpPr>
        <p:spPr>
          <a:xfrm>
            <a:off x="1119738" y="3505572"/>
            <a:ext cx="7738512" cy="823862"/>
          </a:xfrm>
        </p:spPr>
        <p:txBody>
          <a:bodyPr>
            <a:noAutofit/>
          </a:bodyPr>
          <a:lstStyle/>
          <a:p>
            <a:r>
              <a:rPr lang="it-IT" altLang="ja-JP" sz="2700" dirty="0" smtClean="0"/>
              <a:t>LA STRUTTURA DELLA L.190/2012</a:t>
            </a:r>
            <a:endParaRPr lang="it-IT" sz="2700" dirty="0"/>
          </a:p>
        </p:txBody>
      </p:sp>
      <p:sp>
        <p:nvSpPr>
          <p:cNvPr id="10" name="Rettangolo 9"/>
          <p:cNvSpPr/>
          <p:nvPr/>
        </p:nvSpPr>
        <p:spPr>
          <a:xfrm>
            <a:off x="0" y="1"/>
            <a:ext cx="9144000" cy="3361555"/>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11" name="Gruppo 10"/>
          <p:cNvGrpSpPr/>
          <p:nvPr/>
        </p:nvGrpSpPr>
        <p:grpSpPr>
          <a:xfrm>
            <a:off x="1229218" y="585809"/>
            <a:ext cx="3248359" cy="2085702"/>
            <a:chOff x="1229218" y="585809"/>
            <a:chExt cx="3984739" cy="2558516"/>
          </a:xfrm>
        </p:grpSpPr>
        <p:pic>
          <p:nvPicPr>
            <p:cNvPr id="12" name="Immagine 11"/>
            <p:cNvPicPr>
              <a:picLocks noChangeAspect="1"/>
            </p:cNvPicPr>
            <p:nvPr/>
          </p:nvPicPr>
          <p:blipFill>
            <a:blip r:embed="rId2" cstate="print"/>
            <a:stretch>
              <a:fillRect/>
            </a:stretch>
          </p:blipFill>
          <p:spPr>
            <a:xfrm>
              <a:off x="1229218" y="585809"/>
              <a:ext cx="3984739" cy="1976039"/>
            </a:xfrm>
            <a:prstGeom prst="rect">
              <a:avLst/>
            </a:prstGeom>
          </p:spPr>
        </p:pic>
        <p:pic>
          <p:nvPicPr>
            <p:cNvPr id="13" name="Immagine 12" descr="cle_PA_payoff.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29218" y="2679616"/>
              <a:ext cx="3979312" cy="464709"/>
            </a:xfrm>
            <a:prstGeom prst="rect">
              <a:avLst/>
            </a:prstGeom>
          </p:spPr>
        </p:pic>
      </p:grpSp>
    </p:spTree>
    <p:extLst>
      <p:ext uri="{BB962C8B-B14F-4D97-AF65-F5344CB8AC3E}">
        <p14:creationId xmlns:p14="http://schemas.microsoft.com/office/powerpoint/2010/main" val="1028079626"/>
      </p:ext>
    </p:extLst>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p:txBody>
          <a:bodyPr>
            <a:normAutofit/>
          </a:bodyPr>
          <a:lstStyle/>
          <a:p>
            <a:pPr algn="ctr"/>
            <a:r>
              <a:rPr lang="it-IT" altLang="it-IT" sz="2500" dirty="0" smtClean="0">
                <a:latin typeface="Times New Roman" pitchFamily="18" charset="0"/>
                <a:cs typeface="Times New Roman" pitchFamily="18" charset="0"/>
              </a:rPr>
              <a:t>LE  RESPONSABILITA’ DEI SOGGETTI COINVOLTI</a:t>
            </a:r>
          </a:p>
        </p:txBody>
      </p:sp>
      <p:sp>
        <p:nvSpPr>
          <p:cNvPr id="24579" name="Segnaposto contenuto 2"/>
          <p:cNvSpPr>
            <a:spLocks noGrp="1"/>
          </p:cNvSpPr>
          <p:nvPr>
            <p:ph idx="1"/>
          </p:nvPr>
        </p:nvSpPr>
        <p:spPr>
          <a:xfrm>
            <a:off x="251520" y="1517650"/>
            <a:ext cx="8606731" cy="3219450"/>
          </a:xfrm>
        </p:spPr>
        <p:txBody>
          <a:bodyPr>
            <a:normAutofit fontScale="92500" lnSpcReduction="10000"/>
          </a:bodyPr>
          <a:lstStyle/>
          <a:p>
            <a:pPr algn="just"/>
            <a:r>
              <a:rPr lang="it-IT" altLang="it-IT" sz="1600" dirty="0" smtClean="0">
                <a:latin typeface="Times New Roman" pitchFamily="18" charset="0"/>
                <a:cs typeface="Times New Roman" pitchFamily="18" charset="0"/>
              </a:rPr>
              <a:t>Il Piano nazionale al riguardo precisa che </a:t>
            </a:r>
            <a:r>
              <a:rPr lang="it-IT" altLang="it-IT" sz="1600" i="1" dirty="0" smtClean="0">
                <a:latin typeface="Times New Roman" pitchFamily="18" charset="0"/>
                <a:cs typeface="Times New Roman" pitchFamily="18" charset="0"/>
              </a:rPr>
              <a:t>«nonostante la previsione normativa concentri la responsabilità per il verificarsi di fenomeni corruttivi (art. 1, comma 12, l. n. 190) in capo al responsabile per la prevenzione, tutti i dipendenti delle strutture coinvolte nell’attività amministrativa mantengono, ciascuno, il personale livello di responsabilità in relazione ai compiti effettivamente svolti. Inoltre, al fine di realizzare la prevenzione, l’attività del responsabile deve essere strettamente collegata e coordinata con quella di tutti i soggetti presenti nell’organizzazione dell’amministrazione»</a:t>
            </a:r>
          </a:p>
          <a:p>
            <a:pPr algn="just"/>
            <a:r>
              <a:rPr lang="it-IT" altLang="it-IT" sz="1600" dirty="0" smtClean="0">
                <a:latin typeface="Times New Roman" pitchFamily="18" charset="0"/>
                <a:cs typeface="Times New Roman" pitchFamily="18" charset="0"/>
              </a:rPr>
              <a:t>In caso di ripetute violazioni delle misure di prevenzione previste dal piano, il responsabile individuato ai sensi del comma 7 del presente articolo risponde ai sensi dell’art</a:t>
            </a:r>
            <a:r>
              <a:rPr lang="it-IT" altLang="it-IT" sz="1600" dirty="0" err="1" smtClean="0">
                <a:latin typeface="Times New Roman" pitchFamily="18" charset="0"/>
                <a:cs typeface="Times New Roman" pitchFamily="18" charset="0"/>
              </a:rPr>
              <a:t>.21 D.Lgs</a:t>
            </a:r>
            <a:r>
              <a:rPr lang="it-IT" altLang="it-IT" sz="1600" dirty="0" smtClean="0">
                <a:latin typeface="Times New Roman" pitchFamily="18" charset="0"/>
                <a:cs typeface="Times New Roman" pitchFamily="18" charset="0"/>
              </a:rPr>
              <a:t>.165/2001, nonché, per omesso controllo, sul piano disciplinare. La violazione, da parte dei dipendenti dell’amministrazione, delle misure di prevenzione previste dal piano costituisce illecito disciplinare. Entro il 15 dicembre di ogni anno, il dirigente individuato ai sensi del comma 7 del presente articolo pubblica nel sito web dell’amministrazione una relazione recante i risultati dell’attività svolta e la trasmette all’organo di indirizzo politico dell’amministrazione. Nei casi in cui l’organo di indirizzo politico lo richieda o qualora il dirigente responsabile lo ritenga opportuno, quest’ultimo riferisce sull’attività.</a:t>
            </a:r>
            <a:endParaRPr lang="it-IT" altLang="it-IT" sz="1600" i="1" dirty="0" smtClean="0">
              <a:latin typeface="Times New Roman" pitchFamily="18" charset="0"/>
              <a:cs typeface="Times New Roman" pitchFamily="18" charset="0"/>
            </a:endParaRPr>
          </a:p>
          <a:p>
            <a:pPr algn="just"/>
            <a:endParaRPr lang="it-IT" altLang="it-IT" sz="1600" i="1" dirty="0" smtClean="0">
              <a:latin typeface="Times New Roman" pitchFamily="18" charset="0"/>
              <a:cs typeface="Times New Roman" pitchFamily="18" charset="0"/>
            </a:endParaRPr>
          </a:p>
        </p:txBody>
      </p:sp>
      <p:sp>
        <p:nvSpPr>
          <p:cNvPr id="4" name="Segnaposto piè di pagina 3"/>
          <p:cNvSpPr>
            <a:spLocks noGrp="1"/>
          </p:cNvSpPr>
          <p:nvPr>
            <p:ph type="ftr" sz="quarter" idx="4294967295"/>
          </p:nvPr>
        </p:nvSpPr>
        <p:spPr>
          <a:xfrm>
            <a:off x="2667000" y="5296959"/>
            <a:ext cx="3352800" cy="304271"/>
          </a:xfrm>
          <a:prstGeom prst="rect">
            <a:avLst/>
          </a:prstGeom>
        </p:spPr>
        <p:txBody>
          <a:bodyPr/>
          <a:lstStyle/>
          <a:p>
            <a:pPr>
              <a:defRPr/>
            </a:pPr>
            <a:endParaRPr lang="en-US"/>
          </a:p>
        </p:txBody>
      </p:sp>
      <p:sp>
        <p:nvSpPr>
          <p:cNvPr id="5" name="Segnaposto numero diapositiva 4"/>
          <p:cNvSpPr>
            <a:spLocks noGrp="1"/>
          </p:cNvSpPr>
          <p:nvPr>
            <p:ph type="sldNum" sz="quarter" idx="4294967295"/>
          </p:nvPr>
        </p:nvSpPr>
        <p:spPr>
          <a:xfrm>
            <a:off x="3995738" y="5318125"/>
            <a:ext cx="762000" cy="304271"/>
          </a:xfrm>
          <a:prstGeom prst="rect">
            <a:avLst/>
          </a:prstGeom>
        </p:spPr>
        <p:txBody>
          <a:bodyPr/>
          <a:lstStyle/>
          <a:p>
            <a:pPr>
              <a:defRPr/>
            </a:pPr>
            <a:fld id="{37964E63-93A2-44F2-962B-87A6C6E56F80}" type="slidenum">
              <a:rPr lang="en-US" smtClean="0"/>
              <a:pPr>
                <a:defRPr/>
              </a:pPr>
              <a:t>20</a:t>
            </a:fld>
            <a:endParaRPr lang="en-US"/>
          </a:p>
        </p:txBody>
      </p:sp>
    </p:spTree>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noAutofit/>
          </a:bodyPr>
          <a:lstStyle/>
          <a:p>
            <a:pPr algn="ctr" eaLnBrk="1" hangingPunct="1"/>
            <a:r>
              <a:rPr lang="en-US" altLang="it-IT" sz="2500" dirty="0" smtClean="0">
                <a:latin typeface="Times New Roman" pitchFamily="18" charset="0"/>
                <a:cs typeface="Times New Roman" pitchFamily="18" charset="0"/>
              </a:rPr>
              <a:t>LE RESPONSABILITA’ DEL RESPONSABILE PER LA TRASPARENZA</a:t>
            </a:r>
          </a:p>
        </p:txBody>
      </p:sp>
      <p:sp>
        <p:nvSpPr>
          <p:cNvPr id="25603" name="Segnaposto contenuto 2"/>
          <p:cNvSpPr>
            <a:spLocks noGrp="1"/>
          </p:cNvSpPr>
          <p:nvPr>
            <p:ph idx="1"/>
          </p:nvPr>
        </p:nvSpPr>
        <p:spPr>
          <a:xfrm>
            <a:off x="251520" y="1517650"/>
            <a:ext cx="8606731" cy="3219450"/>
          </a:xfrm>
        </p:spPr>
        <p:txBody>
          <a:bodyPr>
            <a:noAutofit/>
          </a:bodyPr>
          <a:lstStyle/>
          <a:p>
            <a:pPr algn="just" eaLnBrk="1" hangingPunct="1">
              <a:buFont typeface="Wingdings" pitchFamily="2" charset="2"/>
              <a:buChar char="§"/>
            </a:pPr>
            <a:r>
              <a:rPr lang="it-IT" altLang="it-IT" sz="1100" dirty="0" smtClean="0">
                <a:latin typeface="+mn-lt"/>
                <a:cs typeface="Times New Roman" pitchFamily="18" charset="0"/>
              </a:rPr>
              <a:t>Il responsabile della trasparenza delle amministrazioni competenti pubblica sul sito istituzionale uno scadenzario con l'indicazione delle date di efficacia dei nuovi obblighi amministrativi introdotti e lo comunica tempestivamente al Dipartimento della funzione pubblica per la pubblicazione riepilogativa su base temporale in un'apposita sezione del sito istituzionale. L'inosservanza del presente comma comporta l'applicazione delle sanzioni di cui all’articolo 46 del D.lgs.33/2013;</a:t>
            </a:r>
          </a:p>
          <a:p>
            <a:r>
              <a:rPr lang="it-IT" altLang="it-IT" sz="1100" dirty="0" smtClean="0">
                <a:latin typeface="+mn-lt"/>
                <a:cs typeface="Times New Roman" pitchFamily="18" charset="0"/>
              </a:rPr>
              <a:t>L'inadempimento degli obblighi di pubblicazione previsti dalla normativa vigente o la mancata predisposizione del Programma triennale per la trasparenza e l'integrità costituiscono elemento di valutazione della responsabilità dirigenziale, eventuale causa di responsabilità per danno all'immagine dell'amministrazione e sono comunque valutati ai fini della corresponsione della retribuzione di risultato e del trattamento accessorio collegato alla performance individuale dei responsabili.</a:t>
            </a:r>
          </a:p>
          <a:p>
            <a:r>
              <a:rPr lang="it-IT" altLang="it-IT" sz="1100" dirty="0" smtClean="0">
                <a:latin typeface="+mn-lt"/>
                <a:cs typeface="Times New Roman" pitchFamily="18" charset="0"/>
              </a:rPr>
              <a:t>Il responsabile non risponde dell'inadempimento degli obblighi se prova che tale inadempimento è dipeso da causa a lui non imputabile.</a:t>
            </a:r>
          </a:p>
          <a:p>
            <a:r>
              <a:rPr lang="it-IT" altLang="it-IT" sz="1100" dirty="0" smtClean="0">
                <a:latin typeface="+mn-lt"/>
                <a:cs typeface="Times New Roman" pitchFamily="18" charset="0"/>
              </a:rPr>
              <a:t>La mancata o incompleta comunicazione delle informazioni e dei dati di cui all’art.14 concernenti la situazione patrimoniale complessiva del titolare dell'incarico al momento dell'assunzione in carica, la titolarità di imprese, le partecipazioni azionarie proprie, del coniuge e dei parenti entro il secondo grado, nonché tutti i compensi cui da diritto l'assunzione della carica, dà luogo a una sanzione amministrativa pecuniaria da 500 a 10.000 euro a carico del responsabile della mancata comunicazione e il relativo provvedimento è pubblicato sul sito internet dell'amministrazione o organismo interessato.</a:t>
            </a:r>
          </a:p>
          <a:p>
            <a:r>
              <a:rPr lang="it-IT" altLang="it-IT" sz="1100" dirty="0" smtClean="0">
                <a:latin typeface="+mn-lt"/>
                <a:cs typeface="Times New Roman" pitchFamily="18" charset="0"/>
              </a:rPr>
              <a:t>La violazione degli obblighi di pubblicazione di cui all’art.22, comma 2, dà luogo ad una sanzione amministrativa pecuniaria da 500 a 10.000 euro a carico del responsabile della violazione. La stessa sanzione si applica agli amministratori societari che non comunicano ai soci pubblici il proprio incarico ed il relativo compenso entro trenta giorni dal conferimento ovvero, per le indennità di risultato, entro trenta giorni dal </a:t>
            </a:r>
            <a:r>
              <a:rPr lang="it-IT" altLang="it-IT" sz="1100" dirty="0" err="1" smtClean="0">
                <a:latin typeface="+mn-lt"/>
                <a:cs typeface="Times New Roman" pitchFamily="18" charset="0"/>
              </a:rPr>
              <a:t>percepimento</a:t>
            </a:r>
            <a:r>
              <a:rPr lang="it-IT" altLang="it-IT" sz="1100" dirty="0" smtClean="0">
                <a:latin typeface="+mn-lt"/>
                <a:cs typeface="Times New Roman" pitchFamily="18" charset="0"/>
              </a:rPr>
              <a:t>.</a:t>
            </a:r>
          </a:p>
          <a:p>
            <a:pPr algn="just" eaLnBrk="1" hangingPunct="1">
              <a:buFontTx/>
              <a:buChar char="-"/>
            </a:pPr>
            <a:endParaRPr lang="en-US" altLang="it-IT" sz="1100" dirty="0" smtClean="0">
              <a:latin typeface="+mn-lt"/>
              <a:cs typeface="Times New Roman" pitchFamily="18" charset="0"/>
            </a:endParaRPr>
          </a:p>
        </p:txBody>
      </p:sp>
      <p:sp>
        <p:nvSpPr>
          <p:cNvPr id="4" name="Segnaposto piè di pagina 3"/>
          <p:cNvSpPr>
            <a:spLocks noGrp="1"/>
          </p:cNvSpPr>
          <p:nvPr>
            <p:ph type="ftr" sz="quarter" idx="4294967295"/>
          </p:nvPr>
        </p:nvSpPr>
        <p:spPr>
          <a:xfrm>
            <a:off x="2667000" y="5296959"/>
            <a:ext cx="3352800" cy="304271"/>
          </a:xfrm>
          <a:prstGeom prst="rect">
            <a:avLst/>
          </a:prstGeom>
        </p:spPr>
        <p:txBody>
          <a:bodyPr/>
          <a:lstStyle/>
          <a:p>
            <a:pPr>
              <a:defRPr/>
            </a:pPr>
            <a:endParaRPr lang="en-US"/>
          </a:p>
        </p:txBody>
      </p:sp>
      <p:sp>
        <p:nvSpPr>
          <p:cNvPr id="5" name="Segnaposto numero diapositiva 4"/>
          <p:cNvSpPr>
            <a:spLocks noGrp="1"/>
          </p:cNvSpPr>
          <p:nvPr>
            <p:ph type="sldNum" sz="quarter" idx="4294967295"/>
          </p:nvPr>
        </p:nvSpPr>
        <p:spPr>
          <a:xfrm>
            <a:off x="3995738" y="5318125"/>
            <a:ext cx="762000" cy="304271"/>
          </a:xfrm>
          <a:prstGeom prst="rect">
            <a:avLst/>
          </a:prstGeom>
        </p:spPr>
        <p:txBody>
          <a:bodyPr/>
          <a:lstStyle/>
          <a:p>
            <a:pPr>
              <a:defRPr/>
            </a:pPr>
            <a:fld id="{48A8A9A2-1342-4E6E-A9C6-05A37F14CFDC}" type="slidenum">
              <a:rPr lang="en-US"/>
              <a:pPr>
                <a:defRPr/>
              </a:pPr>
              <a:t>21</a:t>
            </a:fld>
            <a:endParaRPr lang="en-US"/>
          </a:p>
        </p:txBody>
      </p:sp>
    </p:spTree>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a:xfrm>
            <a:off x="539750" y="337344"/>
            <a:ext cx="8229600" cy="952500"/>
          </a:xfrm>
        </p:spPr>
        <p:txBody>
          <a:bodyPr>
            <a:normAutofit/>
          </a:bodyPr>
          <a:lstStyle/>
          <a:p>
            <a:pPr algn="ctr"/>
            <a:r>
              <a:rPr lang="it-IT" altLang="it-IT" sz="2500" dirty="0" smtClean="0">
                <a:latin typeface="Times New Roman" pitchFamily="18" charset="0"/>
                <a:cs typeface="Times New Roman" pitchFamily="18" charset="0"/>
              </a:rPr>
              <a:t>ROTAZIONE DEGLI INCARICHI</a:t>
            </a:r>
          </a:p>
        </p:txBody>
      </p:sp>
      <p:sp>
        <p:nvSpPr>
          <p:cNvPr id="26627" name="Segnaposto contenuto 2"/>
          <p:cNvSpPr>
            <a:spLocks noGrp="1"/>
          </p:cNvSpPr>
          <p:nvPr>
            <p:ph idx="1"/>
          </p:nvPr>
        </p:nvSpPr>
        <p:spPr>
          <a:xfrm>
            <a:off x="539750" y="1357313"/>
            <a:ext cx="8229600" cy="3657865"/>
          </a:xfrm>
        </p:spPr>
        <p:txBody>
          <a:bodyPr/>
          <a:lstStyle/>
          <a:p>
            <a:pPr marL="0" indent="0" algn="just">
              <a:buFont typeface="Wingdings 2" pitchFamily="18" charset="2"/>
              <a:buNone/>
            </a:pPr>
            <a:r>
              <a:rPr lang="it-IT" altLang="it-IT" sz="1400" smtClean="0">
                <a:latin typeface="Times New Roman" pitchFamily="18" charset="0"/>
                <a:cs typeface="Times New Roman" pitchFamily="18" charset="0"/>
              </a:rPr>
              <a:t>La rotazione del personale addetto alle aree a più elevato rischio di corruzione rappresenta una misura di importanza cruciale tra gli strumenti di prevenzione della corruzione riduce il rischio che possano crearsi relazioni particolari tra amministrazioni ed utenti, con il conseguente consolidarsi di situazioni di privilegio e l’aspettativa a risposte illegali improntate a collusione. </a:t>
            </a:r>
          </a:p>
          <a:p>
            <a:pPr marL="0" indent="0" algn="just">
              <a:buFont typeface="Wingdings 2" pitchFamily="18" charset="2"/>
              <a:buNone/>
            </a:pPr>
            <a:r>
              <a:rPr lang="it-IT" altLang="it-IT" sz="1400" smtClean="0">
                <a:latin typeface="Times New Roman" pitchFamily="18" charset="0"/>
                <a:cs typeface="Times New Roman" pitchFamily="18" charset="0"/>
              </a:rPr>
              <a:t>La legge 190/2012 prevede, che il Dipartimento della Funzione Pubblica definire criteri generali per assicurare </a:t>
            </a:r>
          </a:p>
          <a:p>
            <a:pPr marL="0" indent="0" algn="just">
              <a:buFont typeface="Wingdings 2" pitchFamily="18" charset="2"/>
              <a:buNone/>
            </a:pPr>
            <a:r>
              <a:rPr lang="it-IT" altLang="it-IT" sz="1400" smtClean="0">
                <a:latin typeface="Times New Roman" pitchFamily="18" charset="0"/>
                <a:cs typeface="Times New Roman" pitchFamily="18" charset="0"/>
              </a:rPr>
              <a:t>la rotazione dei dirigenti nei settori particolarmente esposti alla corruzione; </a:t>
            </a:r>
          </a:p>
          <a:p>
            <a:pPr marL="0" indent="0" algn="just">
              <a:buFont typeface="Wingdings 2" pitchFamily="18" charset="2"/>
              <a:buNone/>
            </a:pPr>
            <a:r>
              <a:rPr lang="it-IT" altLang="it-IT" sz="1400" smtClean="0">
                <a:latin typeface="Times New Roman" pitchFamily="18" charset="0"/>
                <a:cs typeface="Times New Roman" pitchFamily="18" charset="0"/>
              </a:rPr>
              <a:t>L’ art. 1, comma 10, lett. B) prevede che il responsabile della prevenzione procede alla verifica, d’intesa con il dirigente competente, dell’effettiva rotazione degli incarichi negli uffici preposti allo svolgimento delle attività nel cui ambito è più elevato il rischio che siano commessi reati di corruzione personale nei casi di avvio di procedimenti penali o disciplinari per condotte di natura corruttiva. </a:t>
            </a:r>
          </a:p>
        </p:txBody>
      </p:sp>
      <p:sp>
        <p:nvSpPr>
          <p:cNvPr id="4" name="Segnaposto piè di pagina 3"/>
          <p:cNvSpPr>
            <a:spLocks noGrp="1"/>
          </p:cNvSpPr>
          <p:nvPr>
            <p:ph type="ftr" sz="quarter" idx="4294967295"/>
          </p:nvPr>
        </p:nvSpPr>
        <p:spPr>
          <a:xfrm>
            <a:off x="2667000" y="5296959"/>
            <a:ext cx="3352800" cy="304271"/>
          </a:xfrm>
          <a:prstGeom prst="rect">
            <a:avLst/>
          </a:prstGeom>
        </p:spPr>
        <p:txBody>
          <a:bodyPr/>
          <a:lstStyle/>
          <a:p>
            <a:pPr>
              <a:defRPr/>
            </a:pPr>
            <a:endParaRPr lang="en-US"/>
          </a:p>
        </p:txBody>
      </p:sp>
      <p:sp>
        <p:nvSpPr>
          <p:cNvPr id="5" name="Segnaposto numero diapositiva 4"/>
          <p:cNvSpPr>
            <a:spLocks noGrp="1"/>
          </p:cNvSpPr>
          <p:nvPr>
            <p:ph type="sldNum" sz="quarter" idx="4294967295"/>
          </p:nvPr>
        </p:nvSpPr>
        <p:spPr>
          <a:xfrm>
            <a:off x="3995738" y="5318125"/>
            <a:ext cx="762000" cy="304271"/>
          </a:xfrm>
          <a:prstGeom prst="rect">
            <a:avLst/>
          </a:prstGeom>
        </p:spPr>
        <p:txBody>
          <a:bodyPr/>
          <a:lstStyle/>
          <a:p>
            <a:pPr>
              <a:defRPr/>
            </a:pPr>
            <a:fld id="{81825DAC-A1E5-4372-8CA9-21CFF9A3348B}" type="slidenum">
              <a:rPr lang="en-US" smtClean="0"/>
              <a:pPr>
                <a:defRPr/>
              </a:pPr>
              <a:t>22</a:t>
            </a:fld>
            <a:endParaRPr lang="en-US"/>
          </a:p>
        </p:txBody>
      </p:sp>
    </p:spTree>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normAutofit/>
          </a:bodyPr>
          <a:lstStyle/>
          <a:p>
            <a:pPr algn="ctr"/>
            <a:r>
              <a:rPr lang="it-IT" altLang="it-IT" sz="2500" dirty="0" smtClean="0">
                <a:latin typeface="Times New Roman" pitchFamily="18" charset="0"/>
                <a:cs typeface="Times New Roman" pitchFamily="18" charset="0"/>
              </a:rPr>
              <a:t>MODALITA’ ATTUATIVE DELLA ROTAZIONE</a:t>
            </a:r>
          </a:p>
        </p:txBody>
      </p:sp>
      <p:sp>
        <p:nvSpPr>
          <p:cNvPr id="3" name="Segnaposto contenuto 2"/>
          <p:cNvSpPr>
            <a:spLocks noGrp="1"/>
          </p:cNvSpPr>
          <p:nvPr>
            <p:ph idx="1"/>
          </p:nvPr>
        </p:nvSpPr>
        <p:spPr>
          <a:xfrm>
            <a:off x="395288" y="1489348"/>
            <a:ext cx="8229600" cy="3765277"/>
          </a:xfrm>
        </p:spPr>
        <p:txBody>
          <a:bodyPr>
            <a:normAutofit lnSpcReduction="10000"/>
          </a:bodyPr>
          <a:lstStyle/>
          <a:p>
            <a:pPr marL="0" indent="0">
              <a:buFont typeface="Wingdings 2" pitchFamily="18" charset="2"/>
              <a:buNone/>
              <a:defRPr/>
            </a:pPr>
            <a:r>
              <a:rPr lang="it-IT" sz="1600" dirty="0" smtClean="0">
                <a:latin typeface="Times New Roman" panose="02020603050405020304" pitchFamily="18" charset="0"/>
                <a:cs typeface="Times New Roman" panose="02020603050405020304" pitchFamily="18" charset="0"/>
              </a:rPr>
              <a:t>Secondo il P.T.P.C. la rotazione si deve attuare mediante:</a:t>
            </a:r>
          </a:p>
          <a:p>
            <a:pPr algn="just">
              <a:buFont typeface="Wingdings" pitchFamily="2" charset="2"/>
              <a:buChar char="§"/>
              <a:defRPr/>
            </a:pPr>
            <a:r>
              <a:rPr lang="it-IT" sz="1400" dirty="0" smtClean="0">
                <a:latin typeface="Times New Roman" panose="02020603050405020304" pitchFamily="18" charset="0"/>
                <a:cs typeface="Times New Roman" panose="02020603050405020304" pitchFamily="18" charset="0"/>
              </a:rPr>
              <a:t>la preventiva identificazione degli uffici e servizi che svolgono attività nelle aree a più elevato rischio di corruzione;</a:t>
            </a:r>
          </a:p>
          <a:p>
            <a:pPr algn="just">
              <a:buFont typeface="Wingdings" pitchFamily="2" charset="2"/>
              <a:buChar char="§"/>
              <a:defRPr/>
            </a:pPr>
            <a:r>
              <a:rPr lang="it-IT" sz="1400" dirty="0" smtClean="0">
                <a:latin typeface="Times New Roman" panose="02020603050405020304" pitchFamily="18" charset="0"/>
                <a:cs typeface="Times New Roman" panose="02020603050405020304" pitchFamily="18" charset="0"/>
              </a:rPr>
              <a:t>l’individuazione, nel rispetto della partecipazione sindacale, delle modalità di attuazione della rotazione in modo da contemperare le esigenze dettate dalla legge con quelle dirette a garantire il buon andamento dell’amministrazione, mediante adozione di criteri generali;</a:t>
            </a:r>
          </a:p>
          <a:p>
            <a:pPr algn="just">
              <a:buFont typeface="Wingdings" pitchFamily="2" charset="2"/>
              <a:buChar char="§"/>
              <a:defRPr/>
            </a:pPr>
            <a:r>
              <a:rPr lang="it-IT" sz="1400" dirty="0" smtClean="0">
                <a:latin typeface="Times New Roman" panose="02020603050405020304" pitchFamily="18" charset="0"/>
                <a:cs typeface="Times New Roman" panose="02020603050405020304" pitchFamily="18" charset="0"/>
              </a:rPr>
              <a:t>la definizione dei tempi di rotazione;</a:t>
            </a:r>
          </a:p>
          <a:p>
            <a:pPr algn="just">
              <a:buFont typeface="Wingdings" pitchFamily="2" charset="2"/>
              <a:buChar char="§"/>
              <a:defRPr/>
            </a:pPr>
            <a:r>
              <a:rPr lang="it-IT" sz="1400" dirty="0" smtClean="0">
                <a:latin typeface="Times New Roman" panose="02020603050405020304" pitchFamily="18" charset="0"/>
                <a:cs typeface="Times New Roman" panose="02020603050405020304" pitchFamily="18" charset="0"/>
              </a:rPr>
              <a:t>per quanto riguarda il conferimento degli incarichi dirigenziali, il criterio di rotazione deve essere previsto nell’ambito dell’atto generale contente i criteri di conferimento degli incarichi dirigenziali approvato dall’autorità di indirizzo politico; </a:t>
            </a:r>
          </a:p>
          <a:p>
            <a:pPr algn="just">
              <a:buFont typeface="Wingdings" pitchFamily="2" charset="2"/>
              <a:buChar char="§"/>
              <a:defRPr/>
            </a:pPr>
            <a:r>
              <a:rPr lang="it-IT" sz="1400" dirty="0" smtClean="0">
                <a:latin typeface="Times New Roman" panose="02020603050405020304" pitchFamily="18" charset="0"/>
                <a:cs typeface="Times New Roman" panose="02020603050405020304" pitchFamily="18" charset="0"/>
              </a:rPr>
              <a:t>l’identificazione di un nocciolo duro di professionalità per lo svolgimento delle attività proprie di ciascun ufficio o servizio a rischio di corruzione; il livello di professionalità indispensabile è graduato in maniera differente a seconda del ruolo rivestito nell’unità organizzativa (responsabile o addetto);</a:t>
            </a:r>
          </a:p>
          <a:p>
            <a:pPr algn="just">
              <a:buFont typeface="Wingdings" pitchFamily="2" charset="2"/>
              <a:buChar char="§"/>
              <a:defRPr/>
            </a:pPr>
            <a:r>
              <a:rPr lang="it-IT" sz="1400" dirty="0" smtClean="0">
                <a:latin typeface="Times New Roman" panose="02020603050405020304" pitchFamily="18" charset="0"/>
                <a:cs typeface="Times New Roman" panose="02020603050405020304" pitchFamily="18" charset="0"/>
              </a:rPr>
              <a:t> il coinvolgimento del personale in percorsi di formazione e aggiornamento  continuo, anche mediante sessioni formative in </a:t>
            </a:r>
            <a:r>
              <a:rPr lang="it-IT" sz="1400" dirty="0" err="1" smtClean="0">
                <a:latin typeface="Times New Roman" panose="02020603050405020304" pitchFamily="18" charset="0"/>
                <a:cs typeface="Times New Roman" panose="02020603050405020304" pitchFamily="18" charset="0"/>
              </a:rPr>
              <a:t>house</a:t>
            </a:r>
            <a:r>
              <a:rPr lang="it-IT" sz="1400" dirty="0" smtClean="0">
                <a:latin typeface="Times New Roman" panose="02020603050405020304" pitchFamily="18" charset="0"/>
                <a:cs typeface="Times New Roman" panose="02020603050405020304" pitchFamily="18" charset="0"/>
              </a:rPr>
              <a:t>, ossia con l’utilizzo di docenti interni all’amministrazione, con l’obiettivo di creare competenze di carattere trasversale e professionalità che possano essere utilizzate in una pluralità di settori; </a:t>
            </a:r>
          </a:p>
          <a:p>
            <a:pPr algn="just">
              <a:buFontTx/>
              <a:buChar char="-"/>
              <a:defRPr/>
            </a:pPr>
            <a:endParaRPr lang="it-IT" sz="1400" dirty="0">
              <a:latin typeface="Times New Roman" panose="02020603050405020304" pitchFamily="18" charset="0"/>
              <a:cs typeface="Times New Roman" panose="02020603050405020304" pitchFamily="18" charset="0"/>
            </a:endParaRPr>
          </a:p>
        </p:txBody>
      </p:sp>
      <p:sp>
        <p:nvSpPr>
          <p:cNvPr id="4" name="Segnaposto piè di pagina 3"/>
          <p:cNvSpPr>
            <a:spLocks noGrp="1"/>
          </p:cNvSpPr>
          <p:nvPr>
            <p:ph type="ftr" sz="quarter" idx="4294967295"/>
          </p:nvPr>
        </p:nvSpPr>
        <p:spPr>
          <a:xfrm>
            <a:off x="2667000" y="5296959"/>
            <a:ext cx="3352800" cy="304271"/>
          </a:xfrm>
          <a:prstGeom prst="rect">
            <a:avLst/>
          </a:prstGeom>
        </p:spPr>
        <p:txBody>
          <a:bodyPr/>
          <a:lstStyle/>
          <a:p>
            <a:pPr>
              <a:defRPr/>
            </a:pPr>
            <a:endParaRPr lang="en-US"/>
          </a:p>
        </p:txBody>
      </p:sp>
      <p:sp>
        <p:nvSpPr>
          <p:cNvPr id="5" name="Segnaposto numero diapositiva 4"/>
          <p:cNvSpPr>
            <a:spLocks noGrp="1"/>
          </p:cNvSpPr>
          <p:nvPr>
            <p:ph type="sldNum" sz="quarter" idx="4294967295"/>
          </p:nvPr>
        </p:nvSpPr>
        <p:spPr>
          <a:xfrm>
            <a:off x="3995738" y="5318125"/>
            <a:ext cx="762000" cy="304271"/>
          </a:xfrm>
          <a:prstGeom prst="rect">
            <a:avLst/>
          </a:prstGeom>
        </p:spPr>
        <p:txBody>
          <a:bodyPr/>
          <a:lstStyle/>
          <a:p>
            <a:pPr>
              <a:defRPr/>
            </a:pPr>
            <a:fld id="{E34CEFF4-EF85-4733-8487-741526AC8797}" type="slidenum">
              <a:rPr lang="en-US" smtClean="0"/>
              <a:pPr>
                <a:defRPr/>
              </a:pPr>
              <a:t>23</a:t>
            </a:fld>
            <a:endParaRPr lang="en-US"/>
          </a:p>
        </p:txBody>
      </p:sp>
    </p:spTree>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p:txBody>
          <a:bodyPr>
            <a:normAutofit/>
          </a:bodyPr>
          <a:lstStyle/>
          <a:p>
            <a:pPr algn="ctr"/>
            <a:r>
              <a:rPr lang="it-IT" altLang="it-IT" sz="2500" dirty="0" smtClean="0">
                <a:latin typeface="Times New Roman" pitchFamily="18" charset="0"/>
                <a:cs typeface="Times New Roman" pitchFamily="18" charset="0"/>
              </a:rPr>
              <a:t>ED ANCORA</a:t>
            </a:r>
          </a:p>
        </p:txBody>
      </p:sp>
      <p:sp>
        <p:nvSpPr>
          <p:cNvPr id="3" name="Segnaposto contenuto 2"/>
          <p:cNvSpPr>
            <a:spLocks noGrp="1"/>
          </p:cNvSpPr>
          <p:nvPr>
            <p:ph idx="1"/>
          </p:nvPr>
        </p:nvSpPr>
        <p:spPr>
          <a:xfrm>
            <a:off x="323528" y="1517650"/>
            <a:ext cx="8534723" cy="3219450"/>
          </a:xfrm>
        </p:spPr>
        <p:txBody>
          <a:bodyPr/>
          <a:lstStyle/>
          <a:p>
            <a:pPr algn="just">
              <a:buFont typeface="Wingdings" pitchFamily="2" charset="2"/>
              <a:buChar char="§"/>
              <a:defRPr/>
            </a:pPr>
            <a:r>
              <a:rPr lang="it-IT" sz="1400" dirty="0" smtClean="0">
                <a:latin typeface="+mn-lt"/>
                <a:cs typeface="Times New Roman" panose="02020603050405020304" pitchFamily="18" charset="0"/>
              </a:rPr>
              <a:t>lo svolgimento di formazione ad hoc, con attività preparatoria di affiancamento, per il dirigente neo-incaricato e per i collaboratori addetti, </a:t>
            </a:r>
            <a:r>
              <a:rPr lang="it-IT" sz="1400" dirty="0" err="1" smtClean="0">
                <a:latin typeface="+mn-lt"/>
                <a:cs typeface="Times New Roman" panose="02020603050405020304" pitchFamily="18" charset="0"/>
              </a:rPr>
              <a:t>affinchè</a:t>
            </a:r>
            <a:r>
              <a:rPr lang="it-IT" sz="1400" dirty="0" smtClean="0">
                <a:latin typeface="+mn-lt"/>
                <a:cs typeface="Times New Roman" panose="02020603050405020304" pitchFamily="18" charset="0"/>
              </a:rPr>
              <a:t> questi acquisiscano le conoscenze e la perizia necessarie per lo svolgimento della nuova attività considerata area a rischio;</a:t>
            </a:r>
          </a:p>
          <a:p>
            <a:pPr algn="just">
              <a:buFont typeface="Wingdings" pitchFamily="2" charset="2"/>
              <a:buChar char="§"/>
              <a:defRPr/>
            </a:pPr>
            <a:r>
              <a:rPr lang="it-IT" sz="1400" dirty="0" smtClean="0">
                <a:latin typeface="+mn-lt"/>
                <a:cs typeface="Times New Roman" panose="02020603050405020304" pitchFamily="18" charset="0"/>
              </a:rPr>
              <a:t> per il personale dirigenziale addetto alle aree a più elevato rischio di corruzione, la durata dell’incarico deve essere fissata al limite minimo legale; </a:t>
            </a:r>
          </a:p>
          <a:p>
            <a:pPr algn="just">
              <a:buFont typeface="Wingdings" pitchFamily="2" charset="2"/>
              <a:buChar char="§"/>
              <a:defRPr/>
            </a:pPr>
            <a:r>
              <a:rPr lang="it-IT" sz="1400" dirty="0" smtClean="0">
                <a:latin typeface="+mn-lt"/>
                <a:cs typeface="Times New Roman" panose="02020603050405020304" pitchFamily="18" charset="0"/>
              </a:rPr>
              <a:t>per il personale non dirigenziale, la durata di permanenza nel settore deve essere prefissata da ciascuna amministrazione secondo criteri di ragionevolezza, preferibilmente non superiore a 5 anni, tenuto conto anche delle esigenze organizzative; </a:t>
            </a:r>
          </a:p>
          <a:p>
            <a:pPr algn="just">
              <a:buFont typeface="Wingdings" pitchFamily="2" charset="2"/>
              <a:buChar char="§"/>
              <a:defRPr/>
            </a:pPr>
            <a:r>
              <a:rPr lang="it-IT" sz="1400" dirty="0" smtClean="0">
                <a:latin typeface="+mn-lt"/>
                <a:cs typeface="Times New Roman" panose="02020603050405020304" pitchFamily="18" charset="0"/>
              </a:rPr>
              <a:t>per il personale dirigenziale, alla scadenza dell’incarico la responsabilità dell’ufficio o del servizio deve essere di regola affidata ad altro dirigente, a prescindere dall’esito della valutazione riportata dal dirigente uscente; </a:t>
            </a:r>
          </a:p>
          <a:p>
            <a:pPr algn="just">
              <a:buFont typeface="Wingdings" pitchFamily="2" charset="2"/>
              <a:buChar char="§"/>
              <a:defRPr/>
            </a:pPr>
            <a:r>
              <a:rPr lang="it-IT" sz="1400" dirty="0" smtClean="0">
                <a:latin typeface="+mn-lt"/>
                <a:cs typeface="Times New Roman" panose="02020603050405020304" pitchFamily="18" charset="0"/>
              </a:rPr>
              <a:t>l’amministrazione ha il potere di mutare il profilo professionale di inquadramento del dipendente, nell’ambito delle mansioni equivalenti nell’ambito dell’area o qualifica di appartenenza; </a:t>
            </a:r>
          </a:p>
          <a:p>
            <a:pPr marL="0" indent="0" algn="just">
              <a:buFont typeface="Wingdings 2" pitchFamily="18" charset="2"/>
              <a:buNone/>
              <a:defRPr/>
            </a:pPr>
            <a:endParaRPr lang="it-IT" sz="1400" dirty="0">
              <a:latin typeface="+mn-lt"/>
            </a:endParaRPr>
          </a:p>
        </p:txBody>
      </p:sp>
      <p:sp>
        <p:nvSpPr>
          <p:cNvPr id="4" name="Segnaposto piè di pagina 3"/>
          <p:cNvSpPr>
            <a:spLocks noGrp="1"/>
          </p:cNvSpPr>
          <p:nvPr>
            <p:ph type="ftr" sz="quarter" idx="4294967295"/>
          </p:nvPr>
        </p:nvSpPr>
        <p:spPr>
          <a:xfrm>
            <a:off x="2667000" y="5296959"/>
            <a:ext cx="3352800" cy="304271"/>
          </a:xfrm>
          <a:prstGeom prst="rect">
            <a:avLst/>
          </a:prstGeom>
        </p:spPr>
        <p:txBody>
          <a:bodyPr/>
          <a:lstStyle/>
          <a:p>
            <a:pPr>
              <a:defRPr/>
            </a:pPr>
            <a:endParaRPr lang="en-US"/>
          </a:p>
        </p:txBody>
      </p:sp>
      <p:sp>
        <p:nvSpPr>
          <p:cNvPr id="5" name="Segnaposto numero diapositiva 4"/>
          <p:cNvSpPr>
            <a:spLocks noGrp="1"/>
          </p:cNvSpPr>
          <p:nvPr>
            <p:ph type="sldNum" sz="quarter" idx="4294967295"/>
          </p:nvPr>
        </p:nvSpPr>
        <p:spPr>
          <a:xfrm>
            <a:off x="3995738" y="5318125"/>
            <a:ext cx="762000" cy="304271"/>
          </a:xfrm>
          <a:prstGeom prst="rect">
            <a:avLst/>
          </a:prstGeom>
        </p:spPr>
        <p:txBody>
          <a:bodyPr/>
          <a:lstStyle/>
          <a:p>
            <a:pPr>
              <a:defRPr/>
            </a:pPr>
            <a:fld id="{B1E73B15-4814-4400-A8FB-EE5750DFCB87}" type="slidenum">
              <a:rPr lang="en-US" smtClean="0"/>
              <a:pPr>
                <a:defRPr/>
              </a:pPr>
              <a:t>24</a:t>
            </a:fld>
            <a:endParaRPr lang="en-US"/>
          </a:p>
        </p:txBody>
      </p:sp>
    </p:spTree>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517650"/>
            <a:ext cx="8390707" cy="3219450"/>
          </a:xfrm>
        </p:spPr>
        <p:txBody>
          <a:bodyPr>
            <a:noAutofit/>
          </a:bodyPr>
          <a:lstStyle/>
          <a:p>
            <a:pPr indent="-257175" algn="just">
              <a:buFont typeface="Wingdings" pitchFamily="2" charset="2"/>
              <a:buChar char="§"/>
              <a:tabLst>
                <a:tab pos="361950" algn="l"/>
              </a:tabLst>
              <a:defRPr/>
            </a:pPr>
            <a:r>
              <a:rPr lang="it-IT" sz="1200" dirty="0" smtClean="0">
                <a:latin typeface="+mn-lt"/>
                <a:cs typeface="Times New Roman" panose="02020603050405020304" pitchFamily="18" charset="0"/>
              </a:rPr>
              <a:t>in caso di notizia formale di avvio di procedimento penale a carico di un dipendente (ad esempio perché l’amministrazione ha avuto conoscenza di un’informazione di garanzia o è stato pronunciato un ordine di esibizione ex art. 256 c.p.p. o una perquisizione o sequestro) e in caso di avvio di procedimento disciplinare per fatti di natura corruttiva, ferma restando la possibilità di adottare la sospensione del rapporto, l’amministrazione </a:t>
            </a:r>
          </a:p>
          <a:p>
            <a:pPr indent="-257175" algn="just">
              <a:buNone/>
              <a:tabLst>
                <a:tab pos="361950" algn="l"/>
              </a:tabLst>
              <a:defRPr/>
            </a:pPr>
            <a:r>
              <a:rPr lang="it-IT" sz="1200" dirty="0" smtClean="0">
                <a:latin typeface="+mn-lt"/>
                <a:cs typeface="Times New Roman" panose="02020603050405020304" pitchFamily="18" charset="0"/>
              </a:rPr>
              <a:t>1. per il personale dirigenziale procede con atto motivato alla revoca dell’incarico in essere ed il passaggio ad altro incarico ai sensi del combinato disposto dell’art. 16, comma 1, </a:t>
            </a:r>
            <a:r>
              <a:rPr lang="it-IT" sz="1200" dirty="0" err="1" smtClean="0">
                <a:latin typeface="+mn-lt"/>
                <a:cs typeface="Times New Roman" panose="02020603050405020304" pitchFamily="18" charset="0"/>
              </a:rPr>
              <a:t>lett</a:t>
            </a:r>
            <a:r>
              <a:rPr lang="it-IT" sz="1200" dirty="0" smtClean="0">
                <a:latin typeface="+mn-lt"/>
                <a:cs typeface="Times New Roman" panose="02020603050405020304" pitchFamily="18" charset="0"/>
              </a:rPr>
              <a:t>. l quater, e dell’art. 55 ter,  comma 1, del d.lgs. n. 165 del 2001; </a:t>
            </a:r>
          </a:p>
          <a:p>
            <a:pPr indent="-257175" algn="just">
              <a:buNone/>
              <a:tabLst>
                <a:tab pos="361950" algn="l"/>
              </a:tabLst>
              <a:defRPr/>
            </a:pPr>
            <a:r>
              <a:rPr lang="it-IT" sz="1200" dirty="0" smtClean="0">
                <a:latin typeface="+mn-lt"/>
                <a:cs typeface="Times New Roman" panose="02020603050405020304" pitchFamily="18" charset="0"/>
              </a:rPr>
              <a:t>2. per il personale non dirigenziale procede all’assegnazione ad altro servizio Ai sensi del citato art. 16, comma 1, </a:t>
            </a:r>
            <a:r>
              <a:rPr lang="it-IT" sz="1200" dirty="0" err="1" smtClean="0">
                <a:latin typeface="+mn-lt"/>
                <a:cs typeface="Times New Roman" panose="02020603050405020304" pitchFamily="18" charset="0"/>
              </a:rPr>
              <a:t>lett</a:t>
            </a:r>
            <a:r>
              <a:rPr lang="it-IT" sz="1200" dirty="0" smtClean="0">
                <a:latin typeface="+mn-lt"/>
                <a:cs typeface="Times New Roman" panose="02020603050405020304" pitchFamily="18" charset="0"/>
              </a:rPr>
              <a:t>. l quater; </a:t>
            </a:r>
          </a:p>
          <a:p>
            <a:pPr indent="-257175" algn="just">
              <a:buNone/>
              <a:tabLst>
                <a:tab pos="361950" algn="l"/>
              </a:tabLst>
              <a:defRPr/>
            </a:pPr>
            <a:r>
              <a:rPr lang="it-IT" sz="1200" dirty="0" smtClean="0">
                <a:latin typeface="+mn-lt"/>
                <a:cs typeface="Times New Roman" panose="02020603050405020304" pitchFamily="18" charset="0"/>
              </a:rPr>
              <a:t>3. per le categorie di personale di cui all’art. 3 del d.lgs. n. 165 del 2001  applica le misure cautelari previste nell’ambito di ciascun ordinamento e, salvo disposizioni speciali, l’art. 3 della l. n. 97 del 2001; </a:t>
            </a:r>
          </a:p>
          <a:p>
            <a:pPr indent="-257175" algn="just">
              <a:buFont typeface="Wingdings" pitchFamily="2" charset="2"/>
              <a:buChar char="§"/>
              <a:tabLst>
                <a:tab pos="361950" algn="l"/>
              </a:tabLst>
              <a:defRPr/>
            </a:pPr>
            <a:r>
              <a:rPr lang="it-IT" sz="1200" dirty="0" smtClean="0">
                <a:latin typeface="+mn-lt"/>
                <a:cs typeface="Times New Roman" panose="02020603050405020304" pitchFamily="18" charset="0"/>
              </a:rPr>
              <a:t>l’applicazione della misura va valutata anche se l’effetto indiretto della rotazione comporta un temporaneo rallentamento dell’attività ordinaria dovuto al tempo necessario per acquisire la diversa professionalità;  </a:t>
            </a:r>
          </a:p>
          <a:p>
            <a:pPr indent="-257175" algn="just">
              <a:buFont typeface="Wingdings" pitchFamily="2" charset="2"/>
              <a:buChar char="§"/>
              <a:tabLst>
                <a:tab pos="361950" algn="l"/>
              </a:tabLst>
              <a:defRPr/>
            </a:pPr>
            <a:r>
              <a:rPr lang="it-IT" sz="1200" dirty="0" smtClean="0">
                <a:latin typeface="+mn-lt"/>
                <a:cs typeface="Times New Roman" panose="02020603050405020304" pitchFamily="18" charset="0"/>
              </a:rPr>
              <a:t>l’attuazione della mobilità, specialmente se temporanea, costituisce un utile strumento per realizzare la rotazione tra le figure professionali specifiche e gli enti di più ridotte dimensioni; </a:t>
            </a:r>
          </a:p>
          <a:p>
            <a:pPr indent="-257175" algn="just">
              <a:buFont typeface="Wingdings" pitchFamily="2" charset="2"/>
              <a:buChar char="§"/>
              <a:tabLst>
                <a:tab pos="361950" algn="l"/>
              </a:tabLst>
              <a:defRPr/>
            </a:pPr>
            <a:r>
              <a:rPr lang="it-IT" sz="1200" dirty="0" smtClean="0">
                <a:latin typeface="+mn-lt"/>
                <a:cs typeface="Times New Roman" panose="02020603050405020304" pitchFamily="18" charset="0"/>
              </a:rPr>
              <a:t> nel caso di impossibilità di applicare la misura della rotazione per il personale dirigenziale a causa di motivati fattori organizzativi, l’amministrazione pubblica applica la misura al personale non dirigenziale, con riguardo innanzi tutto ai responsabili del procedimento.</a:t>
            </a:r>
          </a:p>
          <a:p>
            <a:pPr indent="-257175" algn="just">
              <a:buFont typeface="Wingdings" pitchFamily="2" charset="2"/>
              <a:buChar char="§"/>
              <a:tabLst>
                <a:tab pos="361950" algn="l"/>
              </a:tabLst>
              <a:defRPr/>
            </a:pPr>
            <a:r>
              <a:rPr lang="it-IT" sz="1200" dirty="0" smtClean="0">
                <a:latin typeface="+mn-lt"/>
                <a:cs typeface="Times New Roman" panose="02020603050405020304" pitchFamily="18" charset="0"/>
              </a:rPr>
              <a:t>Per gli enti locali si ritiene che la rotazione possa applicarsi anche affidando al Segretario Comunale la responsabilità di uffici e servizi.</a:t>
            </a:r>
          </a:p>
          <a:p>
            <a:pPr>
              <a:defRPr/>
            </a:pPr>
            <a:endParaRPr lang="it-IT" sz="1200" dirty="0">
              <a:latin typeface="+mn-lt"/>
            </a:endParaRPr>
          </a:p>
        </p:txBody>
      </p:sp>
      <p:sp>
        <p:nvSpPr>
          <p:cNvPr id="4" name="Segnaposto piè di pagina 3"/>
          <p:cNvSpPr>
            <a:spLocks noGrp="1"/>
          </p:cNvSpPr>
          <p:nvPr>
            <p:ph type="ftr" sz="quarter" idx="4294967295"/>
          </p:nvPr>
        </p:nvSpPr>
        <p:spPr>
          <a:xfrm>
            <a:off x="2667000" y="5296959"/>
            <a:ext cx="3352800" cy="304271"/>
          </a:xfrm>
          <a:prstGeom prst="rect">
            <a:avLst/>
          </a:prstGeom>
        </p:spPr>
        <p:txBody>
          <a:bodyPr/>
          <a:lstStyle/>
          <a:p>
            <a:pPr>
              <a:defRPr/>
            </a:pPr>
            <a:endParaRPr lang="en-US"/>
          </a:p>
        </p:txBody>
      </p:sp>
      <p:sp>
        <p:nvSpPr>
          <p:cNvPr id="5" name="Segnaposto numero diapositiva 4"/>
          <p:cNvSpPr>
            <a:spLocks noGrp="1"/>
          </p:cNvSpPr>
          <p:nvPr>
            <p:ph type="sldNum" sz="quarter" idx="4294967295"/>
          </p:nvPr>
        </p:nvSpPr>
        <p:spPr>
          <a:xfrm>
            <a:off x="3995738" y="5318125"/>
            <a:ext cx="762000" cy="304271"/>
          </a:xfrm>
          <a:prstGeom prst="rect">
            <a:avLst/>
          </a:prstGeom>
        </p:spPr>
        <p:txBody>
          <a:bodyPr/>
          <a:lstStyle/>
          <a:p>
            <a:pPr>
              <a:defRPr/>
            </a:pPr>
            <a:fld id="{E16BDAB4-92F5-4223-B346-57983FFFF91A}" type="slidenum">
              <a:rPr lang="en-US" smtClean="0"/>
              <a:pPr>
                <a:defRPr/>
              </a:pPr>
              <a:t>25</a:t>
            </a:fld>
            <a:endParaRPr lang="en-US"/>
          </a:p>
        </p:txBody>
      </p:sp>
    </p:spTree>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p:txBody>
          <a:bodyPr/>
          <a:lstStyle/>
          <a:p>
            <a:pPr algn="ctr"/>
            <a:r>
              <a:rPr lang="it-IT" altLang="it-IT" sz="1800" smtClean="0">
                <a:latin typeface="Times New Roman" pitchFamily="18" charset="0"/>
                <a:cs typeface="Times New Roman" pitchFamily="18" charset="0"/>
              </a:rPr>
              <a:t>CASI PARTICOLARI </a:t>
            </a:r>
          </a:p>
        </p:txBody>
      </p:sp>
      <p:sp>
        <p:nvSpPr>
          <p:cNvPr id="3" name="Segnaposto contenuto 2"/>
          <p:cNvSpPr>
            <a:spLocks noGrp="1"/>
          </p:cNvSpPr>
          <p:nvPr>
            <p:ph idx="1"/>
          </p:nvPr>
        </p:nvSpPr>
        <p:spPr/>
        <p:txBody>
          <a:bodyPr>
            <a:normAutofit fontScale="92500" lnSpcReduction="20000"/>
          </a:bodyPr>
          <a:lstStyle/>
          <a:p>
            <a:pPr marL="0" indent="0">
              <a:buFont typeface="Wingdings 2" pitchFamily="18" charset="2"/>
              <a:buNone/>
              <a:defRPr/>
            </a:pPr>
            <a:r>
              <a:rPr lang="it-IT" sz="1000" dirty="0" smtClean="0">
                <a:latin typeface="Times New Roman" panose="02020603050405020304" pitchFamily="18" charset="0"/>
                <a:cs typeface="Times New Roman" panose="02020603050405020304" pitchFamily="18" charset="0"/>
              </a:rPr>
              <a:t>art. 35 bis, d.lgs. n. 165 </a:t>
            </a:r>
          </a:p>
          <a:p>
            <a:pPr marL="0" indent="0">
              <a:buFont typeface="Wingdings 2" pitchFamily="18" charset="2"/>
              <a:buNone/>
              <a:defRPr/>
            </a:pPr>
            <a:r>
              <a:rPr lang="it-IT" sz="1000" dirty="0" smtClean="0">
                <a:latin typeface="Times New Roman" panose="02020603050405020304" pitchFamily="18" charset="0"/>
                <a:cs typeface="Times New Roman" panose="02020603050405020304" pitchFamily="18" charset="0"/>
              </a:rPr>
              <a:t>“1. </a:t>
            </a:r>
            <a:r>
              <a:rPr lang="it-IT" sz="1000" i="1" dirty="0" smtClean="0">
                <a:latin typeface="Times New Roman" panose="02020603050405020304" pitchFamily="18" charset="0"/>
                <a:cs typeface="Times New Roman" panose="02020603050405020304" pitchFamily="18" charset="0"/>
              </a:rPr>
              <a:t>Coloro che sono stati condannati, anche con sentenza non passata in giudicato, per i reati previsti nel capo I del titolo II del libro secondo del codice penale: </a:t>
            </a:r>
          </a:p>
          <a:p>
            <a:pPr marL="0" indent="0">
              <a:buFont typeface="Wingdings 2" pitchFamily="18" charset="2"/>
              <a:buNone/>
              <a:defRPr/>
            </a:pPr>
            <a:r>
              <a:rPr lang="it-IT" sz="1000" i="1" dirty="0" smtClean="0">
                <a:latin typeface="Times New Roman" panose="02020603050405020304" pitchFamily="18" charset="0"/>
                <a:cs typeface="Times New Roman" panose="02020603050405020304" pitchFamily="18" charset="0"/>
              </a:rPr>
              <a:t>a) non possono fare parte, anche con compiti di segreteria, di commissioni per l'accesso o la  selezione a pubblici impieghi; </a:t>
            </a:r>
          </a:p>
          <a:p>
            <a:pPr marL="0" indent="0">
              <a:buFont typeface="Wingdings 2" pitchFamily="18" charset="2"/>
              <a:buNone/>
              <a:defRPr/>
            </a:pPr>
            <a:r>
              <a:rPr lang="it-IT" sz="1000" i="1" dirty="0" smtClean="0">
                <a:latin typeface="Times New Roman" panose="02020603050405020304" pitchFamily="18" charset="0"/>
                <a:cs typeface="Times New Roman" panose="02020603050405020304" pitchFamily="18" charset="0"/>
              </a:rPr>
              <a:t>b) non possono essere assegnati, anche con funzioni direttive, agli uffici preposti alla gestione delle risorse finanziarie, all'acquisizione di beni, servizi e forniture, nonché alla concessione o all'erogazione di sovvenzioni, contributi, sussidi, ausili finanziari o attribuzioni di vantaggi  economici a soggetti pubblici e privati; </a:t>
            </a:r>
          </a:p>
          <a:p>
            <a:pPr marL="0" indent="0">
              <a:buFont typeface="Wingdings 2" pitchFamily="18" charset="2"/>
              <a:buNone/>
              <a:defRPr/>
            </a:pPr>
            <a:r>
              <a:rPr lang="it-IT" sz="1000" i="1" dirty="0" smtClean="0">
                <a:latin typeface="Times New Roman" panose="02020603050405020304" pitchFamily="18" charset="0"/>
                <a:cs typeface="Times New Roman" panose="02020603050405020304" pitchFamily="18" charset="0"/>
              </a:rPr>
              <a:t>c) non possono fare parte delle commissioni per la scelta del contraente per l'affidamento di lavori, forniture e servizi, per la concessione o l'erogazione di sovvenzioni, contributi, sussidi, ausili finanziari, nonché per l'attribuzione di vantaggi economici di qualunque genere. </a:t>
            </a:r>
          </a:p>
          <a:p>
            <a:pPr marL="0" indent="0">
              <a:buFont typeface="Wingdings 2" pitchFamily="18" charset="2"/>
              <a:buNone/>
              <a:defRPr/>
            </a:pPr>
            <a:r>
              <a:rPr lang="it-IT" sz="1000" i="1" dirty="0" smtClean="0">
                <a:latin typeface="Times New Roman" panose="02020603050405020304" pitchFamily="18" charset="0"/>
                <a:cs typeface="Times New Roman" panose="02020603050405020304" pitchFamily="18" charset="0"/>
              </a:rPr>
              <a:t>2. La disposizione prevista al comma 1 integra le leggi e regolamenti che disciplinano la formazione di commissioni e la nomina dei relativi segretari.”. </a:t>
            </a:r>
          </a:p>
          <a:p>
            <a:pPr marL="0" indent="0">
              <a:buFont typeface="Wingdings 2" pitchFamily="18" charset="2"/>
              <a:buNone/>
              <a:defRPr/>
            </a:pPr>
            <a:r>
              <a:rPr lang="it-IT" sz="1000" dirty="0" smtClean="0">
                <a:latin typeface="Times New Roman" panose="02020603050405020304" pitchFamily="18" charset="0"/>
                <a:cs typeface="Times New Roman" panose="02020603050405020304" pitchFamily="18" charset="0"/>
              </a:rPr>
              <a:t>Inoltre, il d.lgs. n. 39 del 2013 ha previsto un’apposita disciplina riferita alle </a:t>
            </a:r>
            <a:r>
              <a:rPr lang="it-IT" sz="1000" dirty="0" err="1" smtClean="0">
                <a:latin typeface="Times New Roman" panose="02020603050405020304" pitchFamily="18" charset="0"/>
                <a:cs typeface="Times New Roman" panose="02020603050405020304" pitchFamily="18" charset="0"/>
              </a:rPr>
              <a:t>inconferibilità</a:t>
            </a:r>
            <a:r>
              <a:rPr lang="it-IT" sz="1000" dirty="0" smtClean="0">
                <a:latin typeface="Times New Roman" panose="02020603050405020304" pitchFamily="18" charset="0"/>
                <a:cs typeface="Times New Roman" panose="02020603050405020304" pitchFamily="18" charset="0"/>
              </a:rPr>
              <a:t> di incarichi dirigenziali e assimilati (art. 3). Tale disciplina ha come destinatari le pubbliche amministrazioni di cui all’art. 1, comma 2, del d.lgs. n. 165 del 2001, gli enti pubblici economici e gli enti di diritto privato in controllo pubblico. </a:t>
            </a:r>
          </a:p>
          <a:p>
            <a:pPr marL="0" indent="0">
              <a:buFont typeface="Wingdings 2" pitchFamily="18" charset="2"/>
              <a:buNone/>
              <a:defRPr/>
            </a:pPr>
            <a:r>
              <a:rPr lang="it-IT" sz="1000" dirty="0" smtClean="0">
                <a:latin typeface="Times New Roman" panose="02020603050405020304" pitchFamily="18" charset="0"/>
                <a:cs typeface="Times New Roman" panose="02020603050405020304" pitchFamily="18" charset="0"/>
              </a:rPr>
              <a:t>Gli atti ed i contratti posti in essere in violazione delle limitazioni sono nulli ai sensi dell’art. 17 del d.lgs. n. 39 del 2013. A carico dei componenti di organi che abbiano conferito incarichi dichiarati nulli sono applicate le specifiche sanzioni previste dall’art. 18. </a:t>
            </a:r>
          </a:p>
          <a:p>
            <a:pPr marL="0" indent="0">
              <a:buFont typeface="Wingdings 2" pitchFamily="18" charset="2"/>
              <a:buNone/>
              <a:defRPr/>
            </a:pPr>
            <a:r>
              <a:rPr lang="it-IT" sz="1000" dirty="0" smtClean="0">
                <a:latin typeface="Times New Roman" panose="02020603050405020304" pitchFamily="18" charset="0"/>
                <a:cs typeface="Times New Roman" panose="02020603050405020304" pitchFamily="18" charset="0"/>
              </a:rPr>
              <a:t>-  in generale, la preclusione opera in presenza di una sentenza, ivi compresi i casi di patteggiamento, per i delitti contro la pubblica amministrazione anche se la decisione non è ancora irrevocabile ossia non è ancora passata in giudicato (quindi anche in caso di condanna da parte del Tribunale); </a:t>
            </a:r>
          </a:p>
          <a:p>
            <a:pPr marL="0" indent="0">
              <a:buFont typeface="Wingdings 2" pitchFamily="18" charset="2"/>
              <a:buNone/>
              <a:defRPr/>
            </a:pPr>
            <a:r>
              <a:rPr lang="it-IT" sz="1000" dirty="0" smtClean="0">
                <a:latin typeface="Times New Roman" panose="02020603050405020304" pitchFamily="18" charset="0"/>
                <a:cs typeface="Times New Roman" panose="02020603050405020304" pitchFamily="18" charset="0"/>
              </a:rPr>
              <a:t>la specifica preclusione di cui alla </a:t>
            </a:r>
            <a:r>
              <a:rPr lang="it-IT" sz="1000" dirty="0" err="1" smtClean="0">
                <a:latin typeface="Times New Roman" panose="02020603050405020304" pitchFamily="18" charset="0"/>
                <a:cs typeface="Times New Roman" panose="02020603050405020304" pitchFamily="18" charset="0"/>
              </a:rPr>
              <a:t>lett</a:t>
            </a:r>
            <a:r>
              <a:rPr lang="it-IT" sz="1000" dirty="0" smtClean="0">
                <a:latin typeface="Times New Roman" panose="02020603050405020304" pitchFamily="18" charset="0"/>
                <a:cs typeface="Times New Roman" panose="02020603050405020304" pitchFamily="18" charset="0"/>
              </a:rPr>
              <a:t>. b) del citato art. 35 bis riguarda sia l’attribuzione di incarico o l’esercizio delle funzioni dirigenziali sia lo svolgimento di funzioni direttive; pertanto, l’ambito soggettivo della norma riguarda i dirigenti, i funzionari ed i collaboratori (questi ultimi nel caso in cui svolgano funzioni dirigenziali nei piccoli comuni o siano titolari di posizioni organizzative); </a:t>
            </a:r>
          </a:p>
          <a:p>
            <a:pPr marL="0" indent="0">
              <a:buFont typeface="Wingdings 2" pitchFamily="18" charset="2"/>
              <a:buNone/>
              <a:defRPr/>
            </a:pPr>
            <a:r>
              <a:rPr lang="it-IT" sz="1000" dirty="0" smtClean="0">
                <a:latin typeface="Times New Roman" panose="02020603050405020304" pitchFamily="18" charset="0"/>
                <a:cs typeface="Times New Roman" panose="02020603050405020304" pitchFamily="18" charset="0"/>
              </a:rPr>
              <a:t>- in base a quanto previsto dal comma 2 del suddetto articolo, la disposizione riguarda i requisiti per la formazione di commissioni e la nomina dei segretari </a:t>
            </a:r>
          </a:p>
          <a:p>
            <a:pPr marL="0" indent="0">
              <a:buFont typeface="Wingdings 2" pitchFamily="18" charset="2"/>
              <a:buNone/>
              <a:defRPr/>
            </a:pPr>
            <a:r>
              <a:rPr lang="it-IT" sz="1000" dirty="0" smtClean="0">
                <a:latin typeface="Times New Roman" panose="02020603050405020304" pitchFamily="18" charset="0"/>
                <a:cs typeface="Times New Roman" panose="02020603050405020304" pitchFamily="18" charset="0"/>
              </a:rPr>
              <a:t>e pertanto la sua violazione si traduce nell’illegittimità del provvedimento conclusivo del procedimento; </a:t>
            </a:r>
          </a:p>
          <a:p>
            <a:pPr marL="0" indent="0">
              <a:buFont typeface="Wingdings 2" pitchFamily="18" charset="2"/>
              <a:buNone/>
              <a:defRPr/>
            </a:pPr>
            <a:r>
              <a:rPr lang="it-IT" sz="1000" dirty="0" smtClean="0">
                <a:latin typeface="Times New Roman" panose="02020603050405020304" pitchFamily="18" charset="0"/>
                <a:cs typeface="Times New Roman" panose="02020603050405020304" pitchFamily="18" charset="0"/>
              </a:rPr>
              <a:t>la situazione impeditiva viene meno ove venga pronunciata per il medesimo reato una sentenza di assoluzione anche non definitiva. </a:t>
            </a:r>
          </a:p>
          <a:p>
            <a:pPr marL="0" indent="0">
              <a:buFont typeface="Wingdings 2" pitchFamily="18" charset="2"/>
              <a:buNone/>
              <a:defRPr/>
            </a:pPr>
            <a:r>
              <a:rPr lang="it-IT" sz="1000" dirty="0" smtClean="0">
                <a:latin typeface="Times New Roman" panose="02020603050405020304" pitchFamily="18" charset="0"/>
                <a:cs typeface="Times New Roman" panose="02020603050405020304" pitchFamily="18" charset="0"/>
              </a:rPr>
              <a:t>Se la situazione di </a:t>
            </a:r>
            <a:r>
              <a:rPr lang="it-IT" sz="1000" dirty="0" err="1" smtClean="0">
                <a:latin typeface="Times New Roman" panose="02020603050405020304" pitchFamily="18" charset="0"/>
                <a:cs typeface="Times New Roman" panose="02020603050405020304" pitchFamily="18" charset="0"/>
              </a:rPr>
              <a:t>inconferibilità</a:t>
            </a:r>
            <a:r>
              <a:rPr lang="it-IT" sz="1000" dirty="0" smtClean="0">
                <a:latin typeface="Times New Roman" panose="02020603050405020304" pitchFamily="18" charset="0"/>
                <a:cs typeface="Times New Roman" panose="02020603050405020304" pitchFamily="18" charset="0"/>
              </a:rPr>
              <a:t> si appalesa nel corso del rapporto, il responsabile della prevenzione deve effettuare la contestazione nei confronti dell’interessato e lo stesso deve essere rimosso dall’incarico o assegnato ad altro ufficio. </a:t>
            </a:r>
          </a:p>
          <a:p>
            <a:pPr>
              <a:defRPr/>
            </a:pPr>
            <a:endParaRPr lang="it-IT" dirty="0"/>
          </a:p>
        </p:txBody>
      </p:sp>
      <p:sp>
        <p:nvSpPr>
          <p:cNvPr id="4" name="Segnaposto piè di pagina 3"/>
          <p:cNvSpPr>
            <a:spLocks noGrp="1"/>
          </p:cNvSpPr>
          <p:nvPr>
            <p:ph type="ftr" sz="quarter" idx="4294967295"/>
          </p:nvPr>
        </p:nvSpPr>
        <p:spPr>
          <a:xfrm>
            <a:off x="2667000" y="5296959"/>
            <a:ext cx="3352800" cy="304271"/>
          </a:xfrm>
          <a:prstGeom prst="rect">
            <a:avLst/>
          </a:prstGeom>
        </p:spPr>
        <p:txBody>
          <a:bodyPr/>
          <a:lstStyle/>
          <a:p>
            <a:pPr>
              <a:defRPr/>
            </a:pPr>
            <a:endParaRPr lang="en-US"/>
          </a:p>
        </p:txBody>
      </p:sp>
      <p:sp>
        <p:nvSpPr>
          <p:cNvPr id="5" name="Segnaposto numero diapositiva 4"/>
          <p:cNvSpPr>
            <a:spLocks noGrp="1"/>
          </p:cNvSpPr>
          <p:nvPr>
            <p:ph type="sldNum" sz="quarter" idx="4294967295"/>
          </p:nvPr>
        </p:nvSpPr>
        <p:spPr>
          <a:xfrm>
            <a:off x="3995738" y="5318125"/>
            <a:ext cx="762000" cy="304271"/>
          </a:xfrm>
          <a:prstGeom prst="rect">
            <a:avLst/>
          </a:prstGeom>
        </p:spPr>
        <p:txBody>
          <a:bodyPr/>
          <a:lstStyle/>
          <a:p>
            <a:pPr>
              <a:defRPr/>
            </a:pPr>
            <a:fld id="{6FEF5EB2-3690-4006-942B-521A4001B6CA}" type="slidenum">
              <a:rPr lang="en-US" smtClean="0"/>
              <a:pPr>
                <a:defRPr/>
              </a:pPr>
              <a:t>26</a:t>
            </a:fld>
            <a:endParaRPr lang="en-US"/>
          </a:p>
        </p:txBody>
      </p:sp>
    </p:spTree>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p:txBody>
          <a:bodyPr>
            <a:normAutofit/>
          </a:bodyPr>
          <a:lstStyle/>
          <a:p>
            <a:pPr algn="ctr"/>
            <a:r>
              <a:rPr lang="it-IT" altLang="it-IT" sz="2500" dirty="0" smtClean="0">
                <a:latin typeface="Times New Roman" pitchFamily="18" charset="0"/>
                <a:cs typeface="Times New Roman" pitchFamily="18" charset="0"/>
              </a:rPr>
              <a:t>TUTELA DEL </a:t>
            </a:r>
            <a:r>
              <a:rPr lang="it-IT" altLang="it-IT" sz="2500" dirty="0" err="1" smtClean="0">
                <a:latin typeface="Times New Roman" pitchFamily="18" charset="0"/>
                <a:cs typeface="Times New Roman" pitchFamily="18" charset="0"/>
              </a:rPr>
              <a:t>Whistleblower</a:t>
            </a:r>
            <a:endParaRPr lang="it-IT" altLang="it-IT" sz="2500" dirty="0" smtClean="0">
              <a:latin typeface="Times New Roman" pitchFamily="18" charset="0"/>
              <a:cs typeface="Times New Roman" pitchFamily="18" charset="0"/>
            </a:endParaRPr>
          </a:p>
        </p:txBody>
      </p:sp>
      <p:sp>
        <p:nvSpPr>
          <p:cNvPr id="3" name="Segnaposto contenuto 2"/>
          <p:cNvSpPr>
            <a:spLocks noGrp="1"/>
          </p:cNvSpPr>
          <p:nvPr>
            <p:ph idx="1"/>
          </p:nvPr>
        </p:nvSpPr>
        <p:spPr>
          <a:xfrm>
            <a:off x="395536" y="1517650"/>
            <a:ext cx="8462715" cy="3219450"/>
          </a:xfrm>
        </p:spPr>
        <p:txBody>
          <a:bodyPr>
            <a:noAutofit/>
          </a:bodyPr>
          <a:lstStyle/>
          <a:p>
            <a:pPr>
              <a:buNone/>
              <a:defRPr/>
            </a:pPr>
            <a:r>
              <a:rPr lang="it-IT" sz="1100" dirty="0" smtClean="0">
                <a:latin typeface="+mn-lt"/>
                <a:cs typeface="Times New Roman" panose="02020603050405020304" pitchFamily="18" charset="0"/>
              </a:rPr>
              <a:t>Si segnala l’art. 1, comma 51 della l.190/2012</a:t>
            </a:r>
          </a:p>
          <a:p>
            <a:pPr marL="0" indent="0">
              <a:buFont typeface="Wingdings 2" pitchFamily="18" charset="2"/>
              <a:buNone/>
              <a:defRPr/>
            </a:pPr>
            <a:r>
              <a:rPr lang="it-IT" sz="1100" dirty="0" smtClean="0">
                <a:latin typeface="+mn-lt"/>
                <a:cs typeface="Times New Roman" panose="02020603050405020304" pitchFamily="18" charset="0"/>
              </a:rPr>
              <a:t>«Fuori </a:t>
            </a:r>
            <a:r>
              <a:rPr lang="it-IT" sz="1100" dirty="0">
                <a:latin typeface="+mn-lt"/>
                <a:cs typeface="Times New Roman" panose="02020603050405020304" pitchFamily="18" charset="0"/>
              </a:rPr>
              <a:t>dei casi di responsabilità a titolo di calunnia o diffamazione, ovvero per lo stesso titolo ai sensi </a:t>
            </a:r>
            <a:r>
              <a:rPr lang="it-IT" sz="1100" dirty="0" smtClean="0">
                <a:latin typeface="+mn-lt"/>
                <a:cs typeface="Times New Roman" panose="02020603050405020304" pitchFamily="18" charset="0"/>
              </a:rPr>
              <a:t>dell’articolo 2043 del c.c., </a:t>
            </a:r>
            <a:r>
              <a:rPr lang="it-IT" sz="1100" dirty="0">
                <a:latin typeface="+mn-lt"/>
                <a:cs typeface="Times New Roman" panose="02020603050405020304" pitchFamily="18" charset="0"/>
              </a:rPr>
              <a:t>il pubblico dipendente che denuncia all’autorità giudiziaria o alla Corte dei conti, ovvero riferisce al proprio superiore gerarchico condotte illecite di cui sia venuto a conoscenza in ragione del rapporto di lavoro, non può essere sanzionato, licenziato o sottoposto ad una misura discriminatoria, diretta o indiretta, avente effetti sulle condizioni di lavoro per motivi collegati direttamente o indirettamente alla denuncia.</a:t>
            </a:r>
            <a:br>
              <a:rPr lang="it-IT" sz="1100" dirty="0">
                <a:latin typeface="+mn-lt"/>
                <a:cs typeface="Times New Roman" panose="02020603050405020304" pitchFamily="18" charset="0"/>
              </a:rPr>
            </a:br>
            <a:r>
              <a:rPr lang="it-IT" sz="1100" dirty="0">
                <a:latin typeface="+mn-lt"/>
                <a:cs typeface="Times New Roman" panose="02020603050405020304" pitchFamily="18" charset="0"/>
              </a:rPr>
              <a:t>2. Nell’ambito del procedimento disciplinare, l’identità del segnalante non può essere rivelata, senza il suo consenso, sempre che la contestazione dell’addebito disciplinare sia fondata su accertamenti distinti e ulteriori rispetto alla segnalazione. Qualora la contestazione sia fondata, in tutto o in parte, sulla segnalazione, l’identità può essere rivelata ove la sua conoscenza sia assolutamente indispensabile per la difesa dell’incolpato.</a:t>
            </a:r>
            <a:br>
              <a:rPr lang="it-IT" sz="1100" dirty="0">
                <a:latin typeface="+mn-lt"/>
                <a:cs typeface="Times New Roman" panose="02020603050405020304" pitchFamily="18" charset="0"/>
              </a:rPr>
            </a:br>
            <a:r>
              <a:rPr lang="it-IT" sz="1100" dirty="0">
                <a:latin typeface="+mn-lt"/>
                <a:cs typeface="Times New Roman" panose="02020603050405020304" pitchFamily="18" charset="0"/>
              </a:rPr>
              <a:t>3. L’adozione di misure discriminatorie è segnalata al Dipartimento della funzione pubblica, per i provvedimenti di competenza, dall’interessato o dalle organizzazioni sindacali maggiormente rappresentative nell’amministrazione nella quale le stesse sono state poste in essere.</a:t>
            </a:r>
            <a:br>
              <a:rPr lang="it-IT" sz="1100" dirty="0">
                <a:latin typeface="+mn-lt"/>
                <a:cs typeface="Times New Roman" panose="02020603050405020304" pitchFamily="18" charset="0"/>
              </a:rPr>
            </a:br>
            <a:r>
              <a:rPr lang="it-IT" sz="1100" dirty="0">
                <a:latin typeface="+mn-lt"/>
                <a:cs typeface="Times New Roman" panose="02020603050405020304" pitchFamily="18" charset="0"/>
              </a:rPr>
              <a:t>4. La denuncia è sottratta all’accesso previsto dagli </a:t>
            </a:r>
            <a:r>
              <a:rPr lang="it-IT" sz="1100" dirty="0" smtClean="0">
                <a:latin typeface="+mn-lt"/>
                <a:cs typeface="Times New Roman" panose="02020603050405020304" pitchFamily="18" charset="0"/>
              </a:rPr>
              <a:t>articolo 22 e seguenti della legge 7 agosto 1990, n.241 </a:t>
            </a:r>
            <a:r>
              <a:rPr lang="it-IT" sz="1100" dirty="0">
                <a:latin typeface="+mn-lt"/>
                <a:cs typeface="Times New Roman" panose="02020603050405020304" pitchFamily="18" charset="0"/>
              </a:rPr>
              <a:t>e successive modificazioni</a:t>
            </a:r>
            <a:r>
              <a:rPr lang="it-IT" sz="1100" dirty="0" smtClean="0">
                <a:latin typeface="+mn-lt"/>
                <a:cs typeface="Times New Roman" panose="02020603050405020304" pitchFamily="18" charset="0"/>
              </a:rPr>
              <a:t>».</a:t>
            </a:r>
          </a:p>
          <a:p>
            <a:pPr marL="0" indent="0">
              <a:buFont typeface="Wingdings 2" pitchFamily="18" charset="2"/>
              <a:buNone/>
              <a:defRPr/>
            </a:pPr>
            <a:r>
              <a:rPr lang="it-IT" sz="1100" dirty="0" smtClean="0">
                <a:latin typeface="+mn-lt"/>
                <a:cs typeface="Times New Roman" panose="02020603050405020304" pitchFamily="18" charset="0"/>
              </a:rPr>
              <a:t>La norma pone tre forme di tutela fondamentali</a:t>
            </a:r>
          </a:p>
          <a:p>
            <a:pPr>
              <a:buFont typeface="Wingdings" pitchFamily="2" charset="2"/>
              <a:buChar char="§"/>
              <a:defRPr/>
            </a:pPr>
            <a:r>
              <a:rPr lang="it-IT" sz="1100" dirty="0" smtClean="0">
                <a:latin typeface="+mn-lt"/>
                <a:cs typeface="Times New Roman" panose="02020603050405020304" pitchFamily="18" charset="0"/>
              </a:rPr>
              <a:t>tutela </a:t>
            </a:r>
            <a:r>
              <a:rPr lang="it-IT" sz="1100" dirty="0">
                <a:latin typeface="+mn-lt"/>
                <a:cs typeface="Times New Roman" panose="02020603050405020304" pitchFamily="18" charset="0"/>
              </a:rPr>
              <a:t>dell’anonimato; </a:t>
            </a:r>
            <a:endParaRPr lang="it-IT" sz="1100" dirty="0" smtClean="0">
              <a:latin typeface="+mn-lt"/>
              <a:cs typeface="Times New Roman" panose="02020603050405020304" pitchFamily="18" charset="0"/>
            </a:endParaRPr>
          </a:p>
          <a:p>
            <a:pPr>
              <a:buFont typeface="Wingdings" pitchFamily="2" charset="2"/>
              <a:buChar char="§"/>
              <a:defRPr/>
            </a:pPr>
            <a:r>
              <a:rPr lang="it-IT" sz="1100" dirty="0" smtClean="0">
                <a:latin typeface="+mn-lt"/>
                <a:cs typeface="Times New Roman" panose="02020603050405020304" pitchFamily="18" charset="0"/>
              </a:rPr>
              <a:t> </a:t>
            </a:r>
            <a:r>
              <a:rPr lang="it-IT" sz="1100" dirty="0">
                <a:latin typeface="+mn-lt"/>
                <a:cs typeface="Times New Roman" panose="02020603050405020304" pitchFamily="18" charset="0"/>
              </a:rPr>
              <a:t>il divieto di discriminazione nei confronti del </a:t>
            </a:r>
            <a:r>
              <a:rPr lang="it-IT" sz="1100" dirty="0" err="1">
                <a:latin typeface="+mn-lt"/>
                <a:cs typeface="Times New Roman" panose="02020603050405020304" pitchFamily="18" charset="0"/>
              </a:rPr>
              <a:t>whistleblower</a:t>
            </a:r>
            <a:r>
              <a:rPr lang="it-IT" sz="1100" dirty="0">
                <a:latin typeface="+mn-lt"/>
                <a:cs typeface="Times New Roman" panose="02020603050405020304" pitchFamily="18" charset="0"/>
              </a:rPr>
              <a:t>; </a:t>
            </a:r>
            <a:endParaRPr lang="it-IT" sz="1100" dirty="0" smtClean="0">
              <a:latin typeface="+mn-lt"/>
              <a:cs typeface="Times New Roman" panose="02020603050405020304" pitchFamily="18" charset="0"/>
            </a:endParaRPr>
          </a:p>
          <a:p>
            <a:pPr>
              <a:buFont typeface="Wingdings" pitchFamily="2" charset="2"/>
              <a:buChar char="§"/>
              <a:defRPr/>
            </a:pPr>
            <a:r>
              <a:rPr lang="it-IT" sz="1100" dirty="0" smtClean="0">
                <a:latin typeface="+mn-lt"/>
                <a:cs typeface="Times New Roman" panose="02020603050405020304" pitchFamily="18" charset="0"/>
              </a:rPr>
              <a:t>la </a:t>
            </a:r>
            <a:r>
              <a:rPr lang="it-IT" sz="1100" dirty="0">
                <a:latin typeface="+mn-lt"/>
                <a:cs typeface="Times New Roman" panose="02020603050405020304" pitchFamily="18" charset="0"/>
              </a:rPr>
              <a:t>previsione che la denuncia è sottratta al diritto di accesso fatta esclusione </a:t>
            </a:r>
          </a:p>
          <a:p>
            <a:pPr marL="0" indent="0">
              <a:buFont typeface="Wingdings 2" pitchFamily="18" charset="2"/>
              <a:buNone/>
              <a:defRPr/>
            </a:pPr>
            <a:r>
              <a:rPr lang="it-IT" sz="1100" dirty="0">
                <a:latin typeface="+mn-lt"/>
                <a:cs typeface="Times New Roman" panose="02020603050405020304" pitchFamily="18" charset="0"/>
              </a:rPr>
              <a:t>delle ipotesi eccezionali descritte nel comma 2 del nuovo art. 54 bis d.lgs. n. </a:t>
            </a:r>
          </a:p>
          <a:p>
            <a:pPr marL="0" indent="0">
              <a:buFont typeface="Wingdings 2" pitchFamily="18" charset="2"/>
              <a:buNone/>
              <a:defRPr/>
            </a:pPr>
            <a:r>
              <a:rPr lang="it-IT" sz="1100" dirty="0">
                <a:latin typeface="+mn-lt"/>
                <a:cs typeface="Times New Roman" panose="02020603050405020304" pitchFamily="18" charset="0"/>
              </a:rPr>
              <a:t>165 del 2001 in caso di necessità di disvelare l’identità del denunciante. </a:t>
            </a:r>
          </a:p>
          <a:p>
            <a:pPr marL="0" indent="0">
              <a:buFont typeface="Wingdings 2" pitchFamily="18" charset="2"/>
              <a:buNone/>
              <a:defRPr/>
            </a:pPr>
            <a:endParaRPr lang="it-IT" sz="1100" dirty="0">
              <a:latin typeface="+mn-lt"/>
              <a:cs typeface="Times New Roman" panose="02020603050405020304" pitchFamily="18" charset="0"/>
            </a:endParaRPr>
          </a:p>
        </p:txBody>
      </p:sp>
      <p:sp>
        <p:nvSpPr>
          <p:cNvPr id="4" name="Segnaposto piè di pagina 3"/>
          <p:cNvSpPr>
            <a:spLocks noGrp="1"/>
          </p:cNvSpPr>
          <p:nvPr>
            <p:ph type="ftr" sz="quarter" idx="4294967295"/>
          </p:nvPr>
        </p:nvSpPr>
        <p:spPr>
          <a:xfrm>
            <a:off x="2667000" y="5296959"/>
            <a:ext cx="3352800" cy="304271"/>
          </a:xfrm>
          <a:prstGeom prst="rect">
            <a:avLst/>
          </a:prstGeom>
        </p:spPr>
        <p:txBody>
          <a:bodyPr/>
          <a:lstStyle/>
          <a:p>
            <a:pPr>
              <a:defRPr/>
            </a:pPr>
            <a:endParaRPr lang="en-US"/>
          </a:p>
        </p:txBody>
      </p:sp>
      <p:sp>
        <p:nvSpPr>
          <p:cNvPr id="5" name="Segnaposto numero diapositiva 4"/>
          <p:cNvSpPr>
            <a:spLocks noGrp="1"/>
          </p:cNvSpPr>
          <p:nvPr>
            <p:ph type="sldNum" sz="quarter" idx="4294967295"/>
          </p:nvPr>
        </p:nvSpPr>
        <p:spPr>
          <a:xfrm>
            <a:off x="3995738" y="5318125"/>
            <a:ext cx="762000" cy="304271"/>
          </a:xfrm>
          <a:prstGeom prst="rect">
            <a:avLst/>
          </a:prstGeom>
        </p:spPr>
        <p:txBody>
          <a:bodyPr/>
          <a:lstStyle/>
          <a:p>
            <a:pPr>
              <a:defRPr/>
            </a:pPr>
            <a:fld id="{4073F844-DEB8-4719-B877-4433B8C243F2}" type="slidenum">
              <a:rPr lang="en-US" smtClean="0"/>
              <a:pPr>
                <a:defRPr/>
              </a:pPr>
              <a:t>27</a:t>
            </a:fld>
            <a:endParaRPr lang="en-US"/>
          </a:p>
        </p:txBody>
      </p:sp>
    </p:spTree>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p:cNvSpPr>
            <a:spLocks noGrp="1"/>
          </p:cNvSpPr>
          <p:nvPr>
            <p:ph type="body" sz="quarter" idx="10"/>
          </p:nvPr>
        </p:nvSpPr>
        <p:spPr/>
        <p:txBody>
          <a:bodyPr>
            <a:normAutofit fontScale="25000" lnSpcReduction="20000"/>
          </a:bodyPr>
          <a:lstStyle/>
          <a:p>
            <a:endParaRPr lang="it-IT" dirty="0" smtClean="0"/>
          </a:p>
          <a:p>
            <a:r>
              <a:rPr lang="it-IT" sz="7200" dirty="0" smtClean="0">
                <a:solidFill>
                  <a:srgbClr val="FFFFFF"/>
                </a:solidFill>
              </a:rPr>
              <a:t>info@clebari.com  </a:t>
            </a:r>
            <a:r>
              <a:rPr lang="it-IT" sz="7200" dirty="0">
                <a:solidFill>
                  <a:srgbClr val="FFFFFF"/>
                </a:solidFill>
              </a:rPr>
              <a:t>· </a:t>
            </a:r>
            <a:r>
              <a:rPr lang="it-IT" sz="7200" dirty="0" smtClean="0">
                <a:solidFill>
                  <a:srgbClr val="FFFFFF"/>
                </a:solidFill>
              </a:rPr>
              <a:t> clecert@legalmail.it </a:t>
            </a:r>
            <a:r>
              <a:rPr lang="it-IT" sz="7200" dirty="0">
                <a:solidFill>
                  <a:srgbClr val="FFFFFF"/>
                </a:solidFill>
              </a:rPr>
              <a:t>· </a:t>
            </a:r>
            <a:r>
              <a:rPr lang="it-IT" sz="7200" dirty="0" smtClean="0">
                <a:solidFill>
                  <a:srgbClr val="FFFFFF"/>
                </a:solidFill>
              </a:rPr>
              <a:t> </a:t>
            </a:r>
            <a:r>
              <a:rPr lang="it-IT" sz="7200" dirty="0" err="1" smtClean="0">
                <a:solidFill>
                  <a:srgbClr val="FFFFFF"/>
                </a:solidFill>
              </a:rPr>
              <a:t>Linkedin</a:t>
            </a:r>
            <a:r>
              <a:rPr lang="it-IT" sz="7200" dirty="0" smtClean="0">
                <a:solidFill>
                  <a:srgbClr val="FFFFFF"/>
                </a:solidFill>
              </a:rPr>
              <a:t>: CLE </a:t>
            </a:r>
            <a:r>
              <a:rPr lang="it-IT" sz="7200" dirty="0" err="1" smtClean="0">
                <a:solidFill>
                  <a:srgbClr val="FFFFFF"/>
                </a:solidFill>
              </a:rPr>
              <a:t>srl</a:t>
            </a:r>
            <a:r>
              <a:rPr lang="it-IT" sz="7200" dirty="0" smtClean="0">
                <a:solidFill>
                  <a:srgbClr val="FFFFFF"/>
                </a:solidFill>
              </a:rPr>
              <a:t> Bari</a:t>
            </a:r>
          </a:p>
        </p:txBody>
      </p:sp>
      <p:sp>
        <p:nvSpPr>
          <p:cNvPr id="3" name="Segnaposto testo 2"/>
          <p:cNvSpPr>
            <a:spLocks noGrp="1"/>
          </p:cNvSpPr>
          <p:nvPr>
            <p:ph type="body" sz="quarter" idx="11"/>
          </p:nvPr>
        </p:nvSpPr>
        <p:spPr>
          <a:xfrm>
            <a:off x="395536" y="3433564"/>
            <a:ext cx="8568952" cy="792088"/>
          </a:xfrm>
        </p:spPr>
        <p:txBody>
          <a:bodyPr>
            <a:normAutofit fontScale="85000" lnSpcReduction="20000"/>
          </a:bodyPr>
          <a:lstStyle/>
          <a:p>
            <a:r>
              <a:rPr lang="it-IT" sz="2100" dirty="0" smtClean="0"/>
              <a:t>Direzione Generale: Via Amendola, 187/A - 70126 Bari ·  Tel. 080.5559730 - Fax 080.5504003· Filiale di Milano:  Via </a:t>
            </a:r>
            <a:r>
              <a:rPr lang="it-IT" sz="2100" dirty="0" err="1" smtClean="0"/>
              <a:t>Ostiglia</a:t>
            </a:r>
            <a:r>
              <a:rPr lang="it-IT" sz="2100" dirty="0" smtClean="0"/>
              <a:t>, 2 - 20133 Milano· Tel 320.1127222· Sedi di rappresentanza: Bruxelles e </a:t>
            </a:r>
            <a:r>
              <a:rPr lang="it-IT" sz="2100" dirty="0" err="1" smtClean="0"/>
              <a:t>Bucharest</a:t>
            </a:r>
            <a:endParaRPr lang="it-IT" dirty="0"/>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Autofit/>
          </a:bodyPr>
          <a:lstStyle/>
          <a:p>
            <a:r>
              <a:rPr lang="it-IT" altLang="it-IT" sz="2500" dirty="0" smtClean="0">
                <a:latin typeface="Times New Roman" pitchFamily="18" charset="0"/>
                <a:cs typeface="Times New Roman" pitchFamily="18" charset="0"/>
              </a:rPr>
              <a:t>LA COMMISSIONE PER LA VALUTAZIONE, TRASPARENZA ED INTEGRITA’</a:t>
            </a:r>
            <a:endParaRPr lang="it-IT" sz="2500" dirty="0"/>
          </a:p>
        </p:txBody>
      </p:sp>
      <p:sp>
        <p:nvSpPr>
          <p:cNvPr id="4" name="Segnaposto contenuto 3"/>
          <p:cNvSpPr>
            <a:spLocks noGrp="1"/>
          </p:cNvSpPr>
          <p:nvPr>
            <p:ph idx="1"/>
          </p:nvPr>
        </p:nvSpPr>
        <p:spPr>
          <a:xfrm>
            <a:off x="323528" y="1345332"/>
            <a:ext cx="8534723" cy="3528392"/>
          </a:xfrm>
        </p:spPr>
        <p:txBody>
          <a:bodyPr>
            <a:noAutofit/>
          </a:bodyPr>
          <a:lstStyle/>
          <a:p>
            <a:pPr marL="180975" indent="-180975"/>
            <a:r>
              <a:rPr lang="it-IT" altLang="it-IT" sz="1100" dirty="0" smtClean="0">
                <a:latin typeface="+mn-lt"/>
                <a:cs typeface="Times New Roman" pitchFamily="18" charset="0"/>
              </a:rPr>
              <a:t>La Commissione per la valutazione, la trasparenza e l’integrità delle amministrazioni pubbliche, di cui all’articolo 13 del decreto legislativo 27 ottobre 2009, n. 150, e successive modificazioni opera quale Autorità nazionale anticorruzione, e svolge i seguenti compiti:</a:t>
            </a:r>
          </a:p>
          <a:p>
            <a:pPr marL="180975" indent="-180975"/>
            <a:r>
              <a:rPr lang="it-IT" altLang="it-IT" sz="1100" dirty="0" smtClean="0">
                <a:latin typeface="+mn-lt"/>
                <a:cs typeface="Times New Roman" pitchFamily="18" charset="0"/>
              </a:rPr>
              <a:t>a) collabora con i paritetici organismi stranieri, con le organizzazioni regionali ed internazionali competenti;</a:t>
            </a:r>
          </a:p>
          <a:p>
            <a:pPr marL="180975" indent="-180975"/>
            <a:r>
              <a:rPr lang="it-IT" altLang="it-IT" sz="1100" dirty="0" smtClean="0">
                <a:latin typeface="+mn-lt"/>
                <a:cs typeface="Times New Roman" pitchFamily="18" charset="0"/>
              </a:rPr>
              <a:t>b) approva il Piano nazionale anticorruzione (approvato con delibera n.72 del 2013;</a:t>
            </a:r>
          </a:p>
          <a:p>
            <a:pPr marL="180975" indent="-180975"/>
            <a:r>
              <a:rPr lang="it-IT" altLang="it-IT" sz="1100" dirty="0" smtClean="0">
                <a:latin typeface="+mn-lt"/>
                <a:cs typeface="Times New Roman" pitchFamily="18" charset="0"/>
              </a:rPr>
              <a:t>c) analizza le cause e i fattori della corruzione e individua gli interventi che ne possono favorire la prevenzione e il contrasto;</a:t>
            </a:r>
          </a:p>
          <a:p>
            <a:pPr marL="180975" indent="-180975"/>
            <a:r>
              <a:rPr lang="it-IT" altLang="it-IT" sz="1100" dirty="0" smtClean="0">
                <a:latin typeface="+mn-lt"/>
                <a:cs typeface="Times New Roman" pitchFamily="18" charset="0"/>
              </a:rPr>
              <a:t>d) </a:t>
            </a:r>
            <a:r>
              <a:rPr lang="it-IT" altLang="it-IT" sz="1100" b="1" dirty="0" smtClean="0">
                <a:latin typeface="+mn-lt"/>
                <a:cs typeface="Times New Roman" pitchFamily="18" charset="0"/>
              </a:rPr>
              <a:t>esprime parere obbligatorio sugli atti di direttiva e di indirizzo, nonché sulle circolari del Ministro per la pubblica amministrazione e la semplificazione in materia di conformità di atti e comportamenti dei funzionari pubblici alla legge, ai codici di comportamento e ai contratti, collettivi e individuali, regolanti il rapporto di lavoro pubblico;</a:t>
            </a:r>
            <a:br>
              <a:rPr lang="it-IT" altLang="it-IT" sz="1100" b="1" dirty="0" smtClean="0">
                <a:latin typeface="+mn-lt"/>
                <a:cs typeface="Times New Roman" pitchFamily="18" charset="0"/>
              </a:rPr>
            </a:br>
            <a:r>
              <a:rPr lang="it-IT" altLang="it-IT" sz="1100" dirty="0" smtClean="0">
                <a:latin typeface="+mn-lt"/>
                <a:cs typeface="Times New Roman" pitchFamily="18" charset="0"/>
              </a:rPr>
              <a:t>e) esprime pareri facoltativi in materia di autorizzazioni, di cui all’art</a:t>
            </a:r>
            <a:r>
              <a:rPr lang="it-IT" altLang="it-IT" sz="1100" dirty="0" err="1" smtClean="0">
                <a:latin typeface="+mn-lt"/>
                <a:cs typeface="Times New Roman" pitchFamily="18" charset="0"/>
              </a:rPr>
              <a:t>.53 D.lgs</a:t>
            </a:r>
            <a:r>
              <a:rPr lang="it-IT" altLang="it-IT" sz="1100" dirty="0" smtClean="0">
                <a:latin typeface="+mn-lt"/>
                <a:cs typeface="Times New Roman" pitchFamily="18" charset="0"/>
              </a:rPr>
              <a:t>.165/01, allo svolgimento di incarichi esterni da parte dei dirigenti amministrativi dello Stato e degli enti pubblici nazionali, con particolare riferimento all’applicazione del comma 16-ter della predetta legge</a:t>
            </a:r>
          </a:p>
          <a:p>
            <a:pPr marL="180975" indent="-180975"/>
            <a:r>
              <a:rPr lang="it-IT" altLang="it-IT" sz="1100" dirty="0" smtClean="0">
                <a:latin typeface="+mn-lt"/>
                <a:cs typeface="Times New Roman" pitchFamily="18" charset="0"/>
              </a:rPr>
              <a:t>f) esercita la vigilanza e il controllo sull’effettiva applicazione e sull’efficacia delle misure adottate dalle pubbliche amministrazioni sul rispetto delle regole sulla trasparenza dell’attività amministrativa;</a:t>
            </a:r>
          </a:p>
          <a:p>
            <a:pPr marL="180975" indent="-180975"/>
            <a:r>
              <a:rPr lang="it-IT" altLang="it-IT" sz="1100" dirty="0" smtClean="0">
                <a:latin typeface="+mn-lt"/>
                <a:cs typeface="Times New Roman" pitchFamily="18" charset="0"/>
              </a:rPr>
              <a:t>g) riferisce al Parlamento, presentando una relazione entro il 31 dicembre di ciascun anno, sull’attività di contrasto della corruzione e dell’illegalità nella pubblica amministrazione e sull’efficacia delle disposizioni vigenti in materia.</a:t>
            </a:r>
          </a:p>
          <a:p>
            <a:pPr marL="180975" indent="-180975"/>
            <a:r>
              <a:rPr lang="it-IT" altLang="it-IT" sz="1100" dirty="0" smtClean="0">
                <a:latin typeface="+mn-lt"/>
                <a:cs typeface="Times New Roman" pitchFamily="18" charset="0"/>
              </a:rPr>
              <a:t>Per l’esercizio delle funzioni di cui alla lettera f), la Commissione esercita poteri ispettivi mediante richiesta di notizie, informazioni, atti e documenti alle pubbliche amministrazioni, e ordina l’adozione di atti o provvedimenti richiesti dai piani e dalle regole sulla trasparenza dell’attività amministrativa, ovvero la rimozione di comportamenti o atti contrastanti con i piani e le regole sulla trasparenza citati. La Commissione e le amministrazioni interessate danno notizia, nei rispettivi siti web istituzionali, dei provvedimenti adottati e danno tempestiva comunicazione dell’avvenuta pubblicazione sui detti siti alla Presidenza del Consiglio dei ministri – Dipartimento della funzione pubblica.</a:t>
            </a:r>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olo 1"/>
          <p:cNvSpPr txBox="1">
            <a:spLocks/>
          </p:cNvSpPr>
          <p:nvPr/>
        </p:nvSpPr>
        <p:spPr>
          <a:xfrm>
            <a:off x="468313" y="0"/>
            <a:ext cx="8229600" cy="768615"/>
          </a:xfrm>
          <a:prstGeom prst="rect">
            <a:avLst/>
          </a:prstGeom>
        </p:spPr>
        <p:txBody>
          <a:bodyPr>
            <a:normAutofit/>
          </a:bodyPr>
          <a:lstStyle/>
          <a:p>
            <a:pPr algn="ctr" eaLnBrk="0" hangingPunct="0">
              <a:defRPr/>
            </a:pPr>
            <a:endParaRPr lang="it-IT" sz="3000" b="1" kern="0" dirty="0">
              <a:solidFill>
                <a:schemeClr val="bg1"/>
              </a:solidFill>
              <a:latin typeface="Century Schoolbook" pitchFamily="18" charset="0"/>
              <a:ea typeface="+mn-ea"/>
              <a:cs typeface="+mn-cs"/>
            </a:endParaRPr>
          </a:p>
        </p:txBody>
      </p:sp>
      <p:sp>
        <p:nvSpPr>
          <p:cNvPr id="2" name="Titolo 1"/>
          <p:cNvSpPr>
            <a:spLocks noGrp="1"/>
          </p:cNvSpPr>
          <p:nvPr>
            <p:ph type="title"/>
          </p:nvPr>
        </p:nvSpPr>
        <p:spPr/>
        <p:txBody>
          <a:bodyPr>
            <a:normAutofit fontScale="90000"/>
          </a:bodyPr>
          <a:lstStyle/>
          <a:p>
            <a:r>
              <a:rPr lang="it-IT" altLang="it-IT" dirty="0" smtClean="0">
                <a:latin typeface="Times New Roman" pitchFamily="18" charset="0"/>
                <a:cs typeface="Times New Roman" pitchFamily="18" charset="0"/>
              </a:rPr>
              <a:t>IL RESPONSABILE DELLA PREVENZIONE PER LA CORRUZIONE</a:t>
            </a:r>
            <a:endParaRPr lang="it-IT" dirty="0"/>
          </a:p>
        </p:txBody>
      </p:sp>
      <p:sp>
        <p:nvSpPr>
          <p:cNvPr id="14" name="Segnaposto contenuto 2"/>
          <p:cNvSpPr>
            <a:spLocks noGrp="1"/>
          </p:cNvSpPr>
          <p:nvPr>
            <p:ph idx="1"/>
          </p:nvPr>
        </p:nvSpPr>
        <p:spPr>
          <a:xfrm>
            <a:off x="467544" y="1417340"/>
            <a:ext cx="8229600" cy="4389437"/>
          </a:xfrm>
        </p:spPr>
        <p:txBody>
          <a:bodyPr/>
          <a:lstStyle/>
          <a:p>
            <a:pPr marL="0" indent="0" algn="just" eaLnBrk="1" hangingPunct="1">
              <a:buFont typeface="Wingdings 2" pitchFamily="18" charset="2"/>
              <a:buNone/>
            </a:pPr>
            <a:endParaRPr lang="it-IT" altLang="it-IT" sz="1600" dirty="0" smtClean="0">
              <a:latin typeface="Times New Roman" pitchFamily="18" charset="0"/>
              <a:cs typeface="Times New Roman" pitchFamily="18" charset="0"/>
            </a:endParaRPr>
          </a:p>
          <a:p>
            <a:pPr marL="0" indent="0" algn="just" eaLnBrk="1" hangingPunct="1">
              <a:buFont typeface="Wingdings 2" pitchFamily="18" charset="2"/>
              <a:buNone/>
            </a:pPr>
            <a:r>
              <a:rPr lang="it-IT" altLang="it-IT" sz="1600" dirty="0" smtClean="0">
                <a:latin typeface="+mn-lt"/>
                <a:cs typeface="Times New Roman" pitchFamily="18" charset="0"/>
              </a:rPr>
              <a:t>Ai sensi dell’art.1, comma 7 della l.190/2012, l’ organo di indirizzo politico individua, di norma tra i dirigenti amministrativi di ruolo di prima fascia in servizio, il responsabile della prevenzione della corruzione. Negli enti locali, il responsabile della prevenzione della corruzione è individuato, di norma, nel segretario, salva diversa e motivata determinazione.</a:t>
            </a:r>
          </a:p>
          <a:p>
            <a:pPr marL="0" indent="0" algn="just" eaLnBrk="1" hangingPunct="1">
              <a:buFont typeface="Wingdings 2" pitchFamily="18" charset="2"/>
              <a:buNone/>
            </a:pPr>
            <a:r>
              <a:rPr lang="it-IT" altLang="it-IT" sz="1600" dirty="0" smtClean="0">
                <a:latin typeface="+mn-lt"/>
                <a:cs typeface="Times New Roman" pitchFamily="18" charset="0"/>
              </a:rPr>
              <a:t>Il responsabile della prevenzione svolge i compiti indicati nella circolare del Dipartimento della funzione pubblica n. 1 del 2013 e i compiti di vigilanza sul rispetto delle norme in materia di </a:t>
            </a:r>
            <a:r>
              <a:rPr lang="it-IT" altLang="it-IT" sz="1600" dirty="0" err="1" smtClean="0">
                <a:latin typeface="+mn-lt"/>
                <a:cs typeface="Times New Roman" pitchFamily="18" charset="0"/>
              </a:rPr>
              <a:t>inconferibilità</a:t>
            </a:r>
            <a:r>
              <a:rPr lang="it-IT" altLang="it-IT" sz="1600" dirty="0" smtClean="0">
                <a:latin typeface="+mn-lt"/>
                <a:cs typeface="Times New Roman" pitchFamily="18" charset="0"/>
              </a:rPr>
              <a:t> e incompatibilità (art. 1 l. n. 190 del 2013; art. 15 d.lgs. n. 39 del 2013); elabora la relazione annuale sull’attività svolta e ne assicura la pubblicazione (art. 1, comma 14, del 2012). </a:t>
            </a:r>
          </a:p>
          <a:p>
            <a:pPr marL="0" indent="0" algn="just" eaLnBrk="1" hangingPunct="1">
              <a:buFont typeface="Wingdings 2" pitchFamily="18" charset="2"/>
              <a:buNone/>
            </a:pPr>
            <a:r>
              <a:rPr lang="it-IT" altLang="it-IT" sz="1600" dirty="0" smtClean="0">
                <a:latin typeface="+mn-lt"/>
                <a:cs typeface="Times New Roman" pitchFamily="18" charset="0"/>
              </a:rPr>
              <a:t>Coincide, di norma, con il responsabile della trasparenza e ne svolge conseguentemente le funzioni (art. 43 d.lgs. n. 33 del 2013). Ciò in quanto l’art. 10 del d.lgs. n. 33 prevede che il </a:t>
            </a:r>
            <a:r>
              <a:rPr lang="it-IT" altLang="it-IT" sz="1600" dirty="0" err="1" smtClean="0">
                <a:latin typeface="+mn-lt"/>
                <a:cs typeface="Times New Roman" pitchFamily="18" charset="0"/>
              </a:rPr>
              <a:t>P.T.T.I.</a:t>
            </a:r>
            <a:r>
              <a:rPr lang="it-IT" altLang="it-IT" sz="1600" dirty="0" smtClean="0">
                <a:latin typeface="+mn-lt"/>
                <a:cs typeface="Times New Roman" pitchFamily="18" charset="0"/>
              </a:rPr>
              <a:t> costituisce, di norma, una sezione del </a:t>
            </a:r>
            <a:r>
              <a:rPr lang="it-IT" altLang="it-IT" sz="1600" dirty="0" err="1" smtClean="0">
                <a:latin typeface="+mn-lt"/>
                <a:cs typeface="Times New Roman" pitchFamily="18" charset="0"/>
              </a:rPr>
              <a:t>P.T.P.C.</a:t>
            </a:r>
            <a:r>
              <a:rPr lang="it-IT" altLang="it-IT" sz="1600" dirty="0" smtClean="0">
                <a:latin typeface="+mn-lt"/>
                <a:cs typeface="Times New Roman" pitchFamily="18" charset="0"/>
              </a:rPr>
              <a:t> ed è volto a garantire un adeguato livello di trasparenza e la legalità e lo sviluppo della cultura dell'integrità. </a:t>
            </a:r>
            <a:endParaRPr lang="it-IT" altLang="it-IT" dirty="0" smtClean="0"/>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altLang="it-IT" sz="2500" dirty="0" smtClean="0">
                <a:latin typeface="Times New Roman" pitchFamily="18" charset="0"/>
                <a:cs typeface="Times New Roman" pitchFamily="18" charset="0"/>
              </a:rPr>
              <a:t>IL RESPONSABILE DELLA PREVENZIONE PER LA CORRUZIONE, INOLTRE	</a:t>
            </a:r>
            <a:endParaRPr lang="it-IT" sz="2500" dirty="0"/>
          </a:p>
        </p:txBody>
      </p:sp>
      <p:sp>
        <p:nvSpPr>
          <p:cNvPr id="7" name="Segnaposto contenuto 2"/>
          <p:cNvSpPr>
            <a:spLocks noGrp="1"/>
          </p:cNvSpPr>
          <p:nvPr>
            <p:ph idx="1"/>
          </p:nvPr>
        </p:nvSpPr>
        <p:spPr>
          <a:xfrm>
            <a:off x="467544" y="1489348"/>
            <a:ext cx="8229600" cy="4389437"/>
          </a:xfrm>
        </p:spPr>
        <p:txBody>
          <a:bodyPr/>
          <a:lstStyle/>
          <a:p>
            <a:pPr algn="just" eaLnBrk="1" hangingPunct="1">
              <a:buFontTx/>
              <a:buChar char="-"/>
              <a:defRPr/>
            </a:pPr>
            <a:endParaRPr lang="it-IT" sz="1600" dirty="0" smtClean="0">
              <a:latin typeface="Times New Roman" panose="02020603050405020304" pitchFamily="18" charset="0"/>
              <a:cs typeface="Times New Roman" panose="02020603050405020304" pitchFamily="18" charset="0"/>
            </a:endParaRPr>
          </a:p>
          <a:p>
            <a:pPr marL="0" indent="180975" algn="just" eaLnBrk="1" hangingPunct="1">
              <a:buFont typeface="Wingdings" pitchFamily="2" charset="2"/>
              <a:buChar char="§"/>
              <a:defRPr/>
            </a:pPr>
            <a:r>
              <a:rPr lang="it-IT" sz="1800" dirty="0" smtClean="0">
                <a:latin typeface="+mn-lt"/>
                <a:cs typeface="Times New Roman" panose="02020603050405020304" pitchFamily="18" charset="0"/>
              </a:rPr>
              <a:t> propone all’organo politico l’adozione del P.T.P.C.</a:t>
            </a:r>
          </a:p>
          <a:p>
            <a:pPr marL="0" indent="180975" algn="just" eaLnBrk="1" hangingPunct="1">
              <a:buFont typeface="Wingdings" pitchFamily="2" charset="2"/>
              <a:buChar char="§"/>
              <a:defRPr/>
            </a:pPr>
            <a:r>
              <a:rPr lang="it-IT" sz="1800" dirty="0" smtClean="0">
                <a:latin typeface="+mn-lt"/>
                <a:cs typeface="Times New Roman" panose="02020603050405020304" pitchFamily="18" charset="0"/>
              </a:rPr>
              <a:t>verifica l’efficace </a:t>
            </a:r>
            <a:r>
              <a:rPr lang="it-IT" sz="1800" dirty="0">
                <a:latin typeface="+mn-lt"/>
                <a:cs typeface="Times New Roman" panose="02020603050405020304" pitchFamily="18" charset="0"/>
              </a:rPr>
              <a:t>attuazione del piano e </a:t>
            </a:r>
            <a:r>
              <a:rPr lang="it-IT" sz="1800" dirty="0" smtClean="0">
                <a:latin typeface="+mn-lt"/>
                <a:cs typeface="Times New Roman" panose="02020603050405020304" pitchFamily="18" charset="0"/>
              </a:rPr>
              <a:t>la </a:t>
            </a:r>
            <a:r>
              <a:rPr lang="it-IT" sz="1800" dirty="0">
                <a:latin typeface="+mn-lt"/>
                <a:cs typeface="Times New Roman" panose="02020603050405020304" pitchFamily="18" charset="0"/>
              </a:rPr>
              <a:t>sua </a:t>
            </a:r>
            <a:r>
              <a:rPr lang="it-IT" sz="1800" dirty="0" smtClean="0">
                <a:latin typeface="+mn-lt"/>
                <a:cs typeface="Times New Roman" panose="02020603050405020304" pitchFamily="18" charset="0"/>
              </a:rPr>
              <a:t>idoneità;</a:t>
            </a:r>
          </a:p>
          <a:p>
            <a:pPr marL="0" indent="180975" eaLnBrk="1" hangingPunct="1">
              <a:buFont typeface="Wingdings" pitchFamily="2" charset="2"/>
              <a:buChar char="§"/>
              <a:defRPr/>
            </a:pPr>
            <a:r>
              <a:rPr lang="it-IT" sz="1800" dirty="0" smtClean="0">
                <a:latin typeface="+mn-lt"/>
                <a:cs typeface="Times New Roman" panose="02020603050405020304" pitchFamily="18" charset="0"/>
              </a:rPr>
              <a:t>propone </a:t>
            </a:r>
            <a:r>
              <a:rPr lang="it-IT" sz="1800" dirty="0">
                <a:latin typeface="+mn-lt"/>
                <a:cs typeface="Times New Roman" panose="02020603050405020304" pitchFamily="18" charset="0"/>
              </a:rPr>
              <a:t>la modifica dello stesso quando sono accertate significative violazioni delle prescrizioni </a:t>
            </a:r>
            <a:r>
              <a:rPr lang="it-IT" sz="1800" dirty="0" smtClean="0">
                <a:latin typeface="+mn-lt"/>
                <a:cs typeface="Times New Roman" panose="02020603050405020304" pitchFamily="18" charset="0"/>
              </a:rPr>
              <a:t> ovvero </a:t>
            </a:r>
            <a:r>
              <a:rPr lang="it-IT" sz="1800" dirty="0">
                <a:latin typeface="+mn-lt"/>
                <a:cs typeface="Times New Roman" panose="02020603050405020304" pitchFamily="18" charset="0"/>
              </a:rPr>
              <a:t>quando intervengono mutamenti nell’organizzazione o </a:t>
            </a:r>
            <a:r>
              <a:rPr lang="it-IT" sz="1800" dirty="0" smtClean="0">
                <a:latin typeface="+mn-lt"/>
                <a:cs typeface="Times New Roman" panose="02020603050405020304" pitchFamily="18" charset="0"/>
              </a:rPr>
              <a:t>nell’attività della pubblica amministrazione;</a:t>
            </a:r>
            <a:endParaRPr lang="it-IT" sz="1800" dirty="0">
              <a:latin typeface="+mn-lt"/>
              <a:cs typeface="Times New Roman" panose="02020603050405020304" pitchFamily="18" charset="0"/>
            </a:endParaRPr>
          </a:p>
          <a:p>
            <a:pPr marL="0" indent="180975" eaLnBrk="1" hangingPunct="1">
              <a:buFont typeface="Wingdings" pitchFamily="2" charset="2"/>
              <a:buChar char="§"/>
              <a:defRPr/>
            </a:pPr>
            <a:r>
              <a:rPr lang="it-IT" sz="1800" dirty="0" smtClean="0">
                <a:latin typeface="+mn-lt"/>
                <a:cs typeface="Times New Roman" panose="02020603050405020304" pitchFamily="18" charset="0"/>
              </a:rPr>
              <a:t>verifica</a:t>
            </a:r>
            <a:r>
              <a:rPr lang="it-IT" sz="1800" dirty="0">
                <a:latin typeface="+mn-lt"/>
                <a:cs typeface="Times New Roman" panose="02020603050405020304" pitchFamily="18" charset="0"/>
              </a:rPr>
              <a:t>, d’intesa con il dirigente competente, </a:t>
            </a:r>
            <a:r>
              <a:rPr lang="it-IT" sz="1800" dirty="0" smtClean="0">
                <a:latin typeface="+mn-lt"/>
                <a:cs typeface="Times New Roman" panose="02020603050405020304" pitchFamily="18" charset="0"/>
              </a:rPr>
              <a:t>circa il rispetto dell’effettiva </a:t>
            </a:r>
            <a:r>
              <a:rPr lang="it-IT" sz="1800" dirty="0">
                <a:latin typeface="+mn-lt"/>
                <a:cs typeface="Times New Roman" panose="02020603050405020304" pitchFamily="18" charset="0"/>
              </a:rPr>
              <a:t>rotazione degli incarichi negli uffici preposti allo svolgimento delle attività nel cui ambito è più elevato il rischio che siano commessi reati di </a:t>
            </a:r>
            <a:r>
              <a:rPr lang="it-IT" sz="1800" dirty="0" smtClean="0">
                <a:latin typeface="+mn-lt"/>
                <a:cs typeface="Times New Roman" panose="02020603050405020304" pitchFamily="18" charset="0"/>
              </a:rPr>
              <a:t>corruzione;</a:t>
            </a:r>
          </a:p>
          <a:p>
            <a:pPr marL="0" indent="180975" eaLnBrk="1" hangingPunct="1">
              <a:buFont typeface="Wingdings" pitchFamily="2" charset="2"/>
              <a:buChar char="§"/>
              <a:defRPr/>
            </a:pPr>
            <a:r>
              <a:rPr lang="it-IT" sz="1800" dirty="0" smtClean="0">
                <a:latin typeface="+mn-lt"/>
                <a:cs typeface="Times New Roman" panose="02020603050405020304" pitchFamily="18" charset="0"/>
              </a:rPr>
              <a:t>individua </a:t>
            </a:r>
            <a:r>
              <a:rPr lang="it-IT" sz="1800" dirty="0">
                <a:latin typeface="+mn-lt"/>
                <a:cs typeface="Times New Roman" panose="02020603050405020304" pitchFamily="18" charset="0"/>
              </a:rPr>
              <a:t>il personale da inserire nei programmi di formazione di cui al comma </a:t>
            </a:r>
            <a:r>
              <a:rPr lang="it-IT" sz="1800" dirty="0" smtClean="0">
                <a:latin typeface="+mn-lt"/>
                <a:cs typeface="Times New Roman" panose="02020603050405020304" pitchFamily="18" charset="0"/>
              </a:rPr>
              <a:t>11 dell’art.1 della l.190/2012</a:t>
            </a:r>
            <a:endParaRPr lang="en-US" altLang="it-IT" sz="1800" dirty="0" smtClean="0">
              <a:latin typeface="+mn-lt"/>
              <a:cs typeface="Times New Roman" panose="02020603050405020304" pitchFamily="18" charset="0"/>
            </a:endParaRPr>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p:txBody>
          <a:bodyPr>
            <a:noAutofit/>
          </a:bodyPr>
          <a:lstStyle/>
          <a:p>
            <a:pPr algn="ctr"/>
            <a:r>
              <a:rPr lang="it-IT" altLang="it-IT" sz="2500" dirty="0" smtClean="0">
                <a:latin typeface="Times New Roman" pitchFamily="18" charset="0"/>
                <a:cs typeface="Times New Roman" pitchFamily="18" charset="0"/>
              </a:rPr>
              <a:t> TUTELA DEL RESPONSABILE DELLA PREVENZIONE</a:t>
            </a:r>
          </a:p>
        </p:txBody>
      </p:sp>
      <p:sp>
        <p:nvSpPr>
          <p:cNvPr id="10243" name="Segnaposto contenuto 2"/>
          <p:cNvSpPr>
            <a:spLocks noGrp="1"/>
          </p:cNvSpPr>
          <p:nvPr>
            <p:ph idx="1"/>
          </p:nvPr>
        </p:nvSpPr>
        <p:spPr>
          <a:xfrm>
            <a:off x="539552" y="1517650"/>
            <a:ext cx="8318699" cy="3219450"/>
          </a:xfrm>
        </p:spPr>
        <p:txBody>
          <a:bodyPr>
            <a:normAutofit/>
          </a:bodyPr>
          <a:lstStyle/>
          <a:p>
            <a:pPr marL="0" indent="0" algn="just">
              <a:buNone/>
            </a:pPr>
            <a:r>
              <a:rPr lang="it-IT" altLang="it-IT" sz="2400" dirty="0" smtClean="0">
                <a:latin typeface="Calibri" pitchFamily="34" charset="0"/>
                <a:cs typeface="Times New Roman" pitchFamily="18" charset="0"/>
              </a:rPr>
              <a:t>Il provvedimento di revoca dell'incarico amministrativo di vertice o dirigenziale conferito al soggetto cui sono state affidate le funzioni di responsabile, comunque motivato, e' comunicato all'Autorità nazionale anticorruzione che, entro trenta giorni, può formulare una richiesta di riesame qualora rilevi che la revoca sia correlata alle attività svolte dal responsabile in materia di prevenzione della corruzione. Decorso tale termine, la revoca diventa efficace.</a:t>
            </a:r>
          </a:p>
        </p:txBody>
      </p:sp>
      <p:sp>
        <p:nvSpPr>
          <p:cNvPr id="4" name="Segnaposto piè di pagina 3"/>
          <p:cNvSpPr>
            <a:spLocks noGrp="1"/>
          </p:cNvSpPr>
          <p:nvPr>
            <p:ph type="ftr" sz="quarter" idx="4294967295"/>
          </p:nvPr>
        </p:nvSpPr>
        <p:spPr>
          <a:xfrm>
            <a:off x="2667000" y="5296959"/>
            <a:ext cx="3352800" cy="304271"/>
          </a:xfrm>
          <a:prstGeom prst="rect">
            <a:avLst/>
          </a:prstGeom>
        </p:spPr>
        <p:txBody>
          <a:bodyPr/>
          <a:lstStyle/>
          <a:p>
            <a:pPr>
              <a:defRPr/>
            </a:pPr>
            <a:endParaRPr lang="en-US"/>
          </a:p>
        </p:txBody>
      </p:sp>
      <p:sp>
        <p:nvSpPr>
          <p:cNvPr id="5" name="Segnaposto numero diapositiva 4"/>
          <p:cNvSpPr>
            <a:spLocks noGrp="1"/>
          </p:cNvSpPr>
          <p:nvPr>
            <p:ph type="sldNum" sz="quarter" idx="4294967295"/>
          </p:nvPr>
        </p:nvSpPr>
        <p:spPr>
          <a:xfrm>
            <a:off x="3995738" y="5318125"/>
            <a:ext cx="762000" cy="304271"/>
          </a:xfrm>
          <a:prstGeom prst="rect">
            <a:avLst/>
          </a:prstGeom>
        </p:spPr>
        <p:txBody>
          <a:bodyPr/>
          <a:lstStyle/>
          <a:p>
            <a:pPr>
              <a:defRPr/>
            </a:pPr>
            <a:fld id="{C2E30700-B092-4C36-B66C-B24D2E73F86F}" type="slidenum">
              <a:rPr lang="en-US" smtClean="0"/>
              <a:pPr>
                <a:defRPr/>
              </a:pPr>
              <a:t>6</a:t>
            </a:fld>
            <a:endParaRPr lang="en-US"/>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a:xfrm>
            <a:off x="457200" y="228865"/>
            <a:ext cx="8229600" cy="828435"/>
          </a:xfrm>
        </p:spPr>
        <p:txBody>
          <a:bodyPr>
            <a:noAutofit/>
          </a:bodyPr>
          <a:lstStyle/>
          <a:p>
            <a:pPr algn="ctr" eaLnBrk="1" hangingPunct="1"/>
            <a:r>
              <a:rPr lang="it-IT" altLang="it-IT" sz="2500" dirty="0" smtClean="0">
                <a:latin typeface="Times New Roman" pitchFamily="18" charset="0"/>
                <a:cs typeface="Times New Roman" pitchFamily="18" charset="0"/>
              </a:rPr>
              <a:t>ALTRI SOGGETTI CHE CONCORRONO ALLA PREVENZIONE</a:t>
            </a:r>
            <a:endParaRPr lang="en-US" altLang="it-IT" sz="2500" dirty="0" smtClean="0">
              <a:latin typeface="Times New Roman" pitchFamily="18" charset="0"/>
              <a:cs typeface="Times New Roman" pitchFamily="18" charset="0"/>
            </a:endParaRPr>
          </a:p>
        </p:txBody>
      </p:sp>
      <p:sp>
        <p:nvSpPr>
          <p:cNvPr id="3" name="Segnaposto contenuto 2"/>
          <p:cNvSpPr>
            <a:spLocks noGrp="1"/>
          </p:cNvSpPr>
          <p:nvPr>
            <p:ph idx="1"/>
          </p:nvPr>
        </p:nvSpPr>
        <p:spPr>
          <a:xfrm>
            <a:off x="468313" y="1357312"/>
            <a:ext cx="8229600" cy="4212167"/>
          </a:xfrm>
        </p:spPr>
        <p:txBody>
          <a:bodyPr rtlCol="0">
            <a:noAutofit/>
          </a:bodyPr>
          <a:lstStyle/>
          <a:p>
            <a:pPr marL="0" indent="0" algn="just" eaLnBrk="1" fontAlgn="auto" hangingPunct="1">
              <a:spcAft>
                <a:spcPts val="0"/>
              </a:spcAft>
              <a:buClr>
                <a:schemeClr val="accent3"/>
              </a:buClr>
              <a:buFont typeface="Wingdings 2" pitchFamily="18" charset="2"/>
              <a:buNone/>
              <a:defRPr/>
            </a:pPr>
            <a:r>
              <a:rPr lang="en-US" sz="1700" dirty="0" smtClean="0">
                <a:latin typeface="+mn-lt"/>
              </a:rPr>
              <a:t>Il piano </a:t>
            </a:r>
            <a:r>
              <a:rPr lang="en-US" sz="1700" dirty="0" err="1" smtClean="0">
                <a:latin typeface="+mn-lt"/>
              </a:rPr>
              <a:t>nazionale</a:t>
            </a:r>
            <a:r>
              <a:rPr lang="en-US" sz="1700" dirty="0" smtClean="0">
                <a:latin typeface="+mn-lt"/>
              </a:rPr>
              <a:t> </a:t>
            </a:r>
            <a:r>
              <a:rPr lang="en-US" sz="1700" dirty="0" err="1" smtClean="0">
                <a:latin typeface="+mn-lt"/>
              </a:rPr>
              <a:t>individua</a:t>
            </a:r>
            <a:r>
              <a:rPr lang="en-US" sz="1700" dirty="0" smtClean="0">
                <a:latin typeface="+mn-lt"/>
              </a:rPr>
              <a:t>, </a:t>
            </a:r>
            <a:r>
              <a:rPr lang="en-US" sz="1700" dirty="0" err="1" smtClean="0">
                <a:latin typeface="+mn-lt"/>
              </a:rPr>
              <a:t>fra</a:t>
            </a:r>
            <a:r>
              <a:rPr lang="en-US" sz="1700" dirty="0" smtClean="0">
                <a:latin typeface="+mn-lt"/>
              </a:rPr>
              <a:t> I </a:t>
            </a:r>
            <a:r>
              <a:rPr lang="en-US" sz="1700" dirty="0" err="1" smtClean="0">
                <a:latin typeface="+mn-lt"/>
              </a:rPr>
              <a:t>soggetti</a:t>
            </a:r>
            <a:r>
              <a:rPr lang="en-US" sz="1700" dirty="0" smtClean="0">
                <a:latin typeface="+mn-lt"/>
              </a:rPr>
              <a:t> </a:t>
            </a:r>
            <a:r>
              <a:rPr lang="en-US" sz="1700" dirty="0" err="1" smtClean="0">
                <a:latin typeface="+mn-lt"/>
              </a:rPr>
              <a:t>chiamati</a:t>
            </a:r>
            <a:r>
              <a:rPr lang="en-US" sz="1700" dirty="0" smtClean="0">
                <a:latin typeface="+mn-lt"/>
              </a:rPr>
              <a:t> a </a:t>
            </a:r>
            <a:r>
              <a:rPr lang="en-US" sz="1700" dirty="0" err="1" smtClean="0">
                <a:latin typeface="+mn-lt"/>
              </a:rPr>
              <a:t>concorrere</a:t>
            </a:r>
            <a:r>
              <a:rPr lang="en-US" sz="1700" dirty="0" smtClean="0">
                <a:latin typeface="+mn-lt"/>
              </a:rPr>
              <a:t> </a:t>
            </a:r>
            <a:r>
              <a:rPr lang="en-US" sz="1700" dirty="0" err="1" smtClean="0">
                <a:latin typeface="+mn-lt"/>
              </a:rPr>
              <a:t>alla</a:t>
            </a:r>
            <a:r>
              <a:rPr lang="en-US" sz="1700" dirty="0" smtClean="0">
                <a:latin typeface="+mn-lt"/>
              </a:rPr>
              <a:t> </a:t>
            </a:r>
            <a:r>
              <a:rPr lang="en-US" sz="1700" dirty="0" err="1" smtClean="0">
                <a:latin typeface="+mn-lt"/>
              </a:rPr>
              <a:t>prevenzione</a:t>
            </a:r>
            <a:r>
              <a:rPr lang="en-US" sz="1700" dirty="0" smtClean="0">
                <a:latin typeface="+mn-lt"/>
              </a:rPr>
              <a:t> </a:t>
            </a:r>
            <a:r>
              <a:rPr lang="en-US" sz="1700" dirty="0" err="1" smtClean="0">
                <a:latin typeface="+mn-lt"/>
              </a:rPr>
              <a:t>della</a:t>
            </a:r>
            <a:r>
              <a:rPr lang="en-US" sz="1700" dirty="0" smtClean="0">
                <a:latin typeface="+mn-lt"/>
              </a:rPr>
              <a:t> </a:t>
            </a:r>
            <a:r>
              <a:rPr lang="en-US" sz="1700" dirty="0" err="1" smtClean="0">
                <a:latin typeface="+mn-lt"/>
              </a:rPr>
              <a:t>corruzione</a:t>
            </a:r>
            <a:endParaRPr lang="en-US" sz="1700" dirty="0" smtClean="0">
              <a:latin typeface="+mn-lt"/>
            </a:endParaRPr>
          </a:p>
          <a:p>
            <a:pPr marL="0" indent="180975" algn="just" fontAlgn="auto">
              <a:spcAft>
                <a:spcPts val="0"/>
              </a:spcAft>
              <a:buFont typeface="Wingdings" pitchFamily="2" charset="2"/>
              <a:buChar char="§"/>
              <a:defRPr/>
            </a:pPr>
            <a:r>
              <a:rPr lang="en-US" sz="1700" dirty="0" err="1" smtClean="0">
                <a:latin typeface="+mn-lt"/>
                <a:cs typeface="Times New Roman" panose="02020603050405020304" pitchFamily="18" charset="0"/>
              </a:rPr>
              <a:t>l’autorità</a:t>
            </a:r>
            <a:r>
              <a:rPr lang="en-US" sz="1700" dirty="0" smtClean="0">
                <a:latin typeface="+mn-lt"/>
                <a:cs typeface="Times New Roman" panose="02020603050405020304" pitchFamily="18" charset="0"/>
              </a:rPr>
              <a:t> di </a:t>
            </a:r>
            <a:r>
              <a:rPr lang="en-US" sz="1700" dirty="0" err="1" smtClean="0">
                <a:latin typeface="+mn-lt"/>
                <a:cs typeface="Times New Roman" panose="02020603050405020304" pitchFamily="18" charset="0"/>
              </a:rPr>
              <a:t>indirizzo</a:t>
            </a:r>
            <a:r>
              <a:rPr lang="en-US" sz="1700" dirty="0" smtClean="0">
                <a:latin typeface="+mn-lt"/>
                <a:cs typeface="Times New Roman" panose="02020603050405020304" pitchFamily="18" charset="0"/>
              </a:rPr>
              <a:t> politico</a:t>
            </a:r>
          </a:p>
          <a:p>
            <a:pPr marL="0" indent="180975" algn="just" fontAlgn="auto">
              <a:spcAft>
                <a:spcPts val="0"/>
              </a:spcAft>
              <a:buFont typeface="Wingdings" pitchFamily="2" charset="2"/>
              <a:buChar char="§"/>
              <a:defRPr/>
            </a:pPr>
            <a:r>
              <a:rPr lang="it-IT" sz="1700" dirty="0" smtClean="0">
                <a:latin typeface="+mn-lt"/>
                <a:cs typeface="Times New Roman" panose="02020603050405020304" pitchFamily="18" charset="0"/>
              </a:rPr>
              <a:t>i referenti per la prevenzione per l’area di rispettiva competenza</a:t>
            </a:r>
          </a:p>
          <a:p>
            <a:pPr marL="0" indent="180975" algn="just" fontAlgn="auto">
              <a:spcAft>
                <a:spcPts val="0"/>
              </a:spcAft>
              <a:buFont typeface="Wingdings" pitchFamily="2" charset="2"/>
              <a:buChar char="§"/>
              <a:defRPr/>
            </a:pPr>
            <a:r>
              <a:rPr lang="it-IT" sz="1700" dirty="0" smtClean="0">
                <a:latin typeface="+mn-lt"/>
                <a:cs typeface="Times New Roman" panose="02020603050405020304" pitchFamily="18" charset="0"/>
              </a:rPr>
              <a:t>tutti i dirigenti per l’area di rispettiva competenza</a:t>
            </a:r>
          </a:p>
          <a:p>
            <a:pPr marL="0" indent="180975" algn="just" fontAlgn="auto">
              <a:spcAft>
                <a:spcPts val="0"/>
              </a:spcAft>
              <a:buFont typeface="Wingdings" pitchFamily="2" charset="2"/>
              <a:buChar char="§"/>
              <a:defRPr/>
            </a:pPr>
            <a:r>
              <a:rPr lang="it-IT" sz="1700" dirty="0" smtClean="0">
                <a:latin typeface="+mn-lt"/>
                <a:cs typeface="Times New Roman" panose="02020603050405020304" pitchFamily="18" charset="0"/>
              </a:rPr>
              <a:t>gli O.I.V. e gli altri organismi di controllo interno</a:t>
            </a:r>
          </a:p>
          <a:p>
            <a:pPr marL="0" indent="180975" algn="just" fontAlgn="auto">
              <a:spcAft>
                <a:spcPts val="0"/>
              </a:spcAft>
              <a:buFont typeface="Wingdings" pitchFamily="2" charset="2"/>
              <a:buChar char="§"/>
              <a:defRPr/>
            </a:pPr>
            <a:r>
              <a:rPr lang="it-IT" sz="1700" dirty="0" smtClean="0">
                <a:latin typeface="+mn-lt"/>
                <a:cs typeface="Times New Roman" panose="02020603050405020304" pitchFamily="18" charset="0"/>
              </a:rPr>
              <a:t>l’Ufficio Procedimenti Disciplinari, U.P.D </a:t>
            </a:r>
          </a:p>
          <a:p>
            <a:pPr marL="0" indent="180975" algn="just" fontAlgn="auto">
              <a:spcAft>
                <a:spcPts val="0"/>
              </a:spcAft>
              <a:buFont typeface="Wingdings" pitchFamily="2" charset="2"/>
              <a:buChar char="§"/>
              <a:defRPr/>
            </a:pPr>
            <a:r>
              <a:rPr lang="it-IT" sz="1700" dirty="0" smtClean="0">
                <a:latin typeface="+mn-lt"/>
                <a:cs typeface="Times New Roman" panose="02020603050405020304" pitchFamily="18" charset="0"/>
              </a:rPr>
              <a:t> tutti i dipendenti dell’amministrazione </a:t>
            </a:r>
          </a:p>
          <a:p>
            <a:pPr marL="0" indent="180975" algn="just" fontAlgn="auto">
              <a:spcAft>
                <a:spcPts val="0"/>
              </a:spcAft>
              <a:buFont typeface="Wingdings" pitchFamily="2" charset="2"/>
              <a:buChar char="§"/>
              <a:defRPr/>
            </a:pPr>
            <a:r>
              <a:rPr lang="it-IT" sz="1700" dirty="0" smtClean="0">
                <a:latin typeface="+mn-lt"/>
                <a:cs typeface="Times New Roman" panose="02020603050405020304" pitchFamily="18" charset="0"/>
              </a:rPr>
              <a:t>i collaboratori a qualsiasi titolo dell’amministrazione</a:t>
            </a:r>
          </a:p>
          <a:p>
            <a:pPr marL="0" indent="0" algn="just" eaLnBrk="1" fontAlgn="auto" hangingPunct="1">
              <a:spcAft>
                <a:spcPts val="0"/>
              </a:spcAft>
              <a:buClr>
                <a:schemeClr val="accent3"/>
              </a:buClr>
              <a:buFont typeface="Wingdings 2" pitchFamily="18" charset="2"/>
              <a:buNone/>
              <a:defRPr/>
            </a:pPr>
            <a:r>
              <a:rPr lang="it-IT" sz="1700" dirty="0" smtClean="0">
                <a:latin typeface="+mn-lt"/>
              </a:rPr>
              <a:t>Pertanto l’attuazione della prevenzione della corruzione più che mediante una mera imposizione di regole e prescrizione si può ottenere mediante un coinvolgimento attivo di tutti gli operatori della pubblica amministrazione, chiamati a concorrere alla realizzazione dei fini istituzionali, ciascuno nell’ambito della proprie competenze</a:t>
            </a:r>
            <a:r>
              <a:rPr lang="it-IT" sz="1800" dirty="0" smtClean="0">
                <a:latin typeface="Times Roman" pitchFamily="18" charset="0"/>
              </a:rPr>
              <a:t>.</a:t>
            </a:r>
            <a:endParaRPr lang="en-US" sz="1800" dirty="0" smtClean="0">
              <a:latin typeface="Times Roman" pitchFamily="18" charset="0"/>
            </a:endParaRPr>
          </a:p>
        </p:txBody>
      </p:sp>
      <p:sp>
        <p:nvSpPr>
          <p:cNvPr id="4" name="Segnaposto piè di pagina 3"/>
          <p:cNvSpPr>
            <a:spLocks noGrp="1"/>
          </p:cNvSpPr>
          <p:nvPr>
            <p:ph type="ftr" sz="quarter" idx="4294967295"/>
          </p:nvPr>
        </p:nvSpPr>
        <p:spPr>
          <a:xfrm>
            <a:off x="2667000" y="5296959"/>
            <a:ext cx="3352800" cy="304271"/>
          </a:xfrm>
          <a:prstGeom prst="rect">
            <a:avLst/>
          </a:prstGeom>
        </p:spPr>
        <p:txBody>
          <a:bodyPr/>
          <a:lstStyle/>
          <a:p>
            <a:pPr>
              <a:defRPr/>
            </a:pPr>
            <a:endParaRPr lang="en-US"/>
          </a:p>
        </p:txBody>
      </p:sp>
      <p:sp>
        <p:nvSpPr>
          <p:cNvPr id="5" name="Segnaposto numero diapositiva 4"/>
          <p:cNvSpPr>
            <a:spLocks noGrp="1"/>
          </p:cNvSpPr>
          <p:nvPr>
            <p:ph type="sldNum" sz="quarter" idx="4294967295"/>
          </p:nvPr>
        </p:nvSpPr>
        <p:spPr>
          <a:xfrm>
            <a:off x="3995738" y="5318125"/>
            <a:ext cx="762000" cy="304271"/>
          </a:xfrm>
          <a:prstGeom prst="rect">
            <a:avLst/>
          </a:prstGeom>
        </p:spPr>
        <p:txBody>
          <a:bodyPr/>
          <a:lstStyle/>
          <a:p>
            <a:pPr>
              <a:defRPr/>
            </a:pPr>
            <a:fld id="{9ADD213A-254F-4D99-9903-8250D5084CAB}" type="slidenum">
              <a:rPr lang="en-US"/>
              <a:pPr>
                <a:defRPr/>
              </a:pPr>
              <a:t>7</a:t>
            </a:fld>
            <a:endParaRPr lang="en-US"/>
          </a:p>
        </p:txBody>
      </p: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normAutofit/>
          </a:bodyPr>
          <a:lstStyle/>
          <a:p>
            <a:pPr eaLnBrk="1" hangingPunct="1"/>
            <a:r>
              <a:rPr lang="en-US" altLang="it-IT" sz="2500" dirty="0" smtClean="0">
                <a:latin typeface="Times New Roman" pitchFamily="18" charset="0"/>
                <a:cs typeface="Times New Roman" pitchFamily="18" charset="0"/>
              </a:rPr>
              <a:t>L’AUTORITA’ DI INDIRIZZO POLITICO</a:t>
            </a:r>
          </a:p>
        </p:txBody>
      </p:sp>
      <p:sp>
        <p:nvSpPr>
          <p:cNvPr id="12291" name="Segnaposto contenuto 2"/>
          <p:cNvSpPr>
            <a:spLocks noGrp="1"/>
          </p:cNvSpPr>
          <p:nvPr>
            <p:ph idx="1"/>
          </p:nvPr>
        </p:nvSpPr>
        <p:spPr>
          <a:xfrm>
            <a:off x="395536" y="1517650"/>
            <a:ext cx="8462715" cy="3219450"/>
          </a:xfrm>
        </p:spPr>
        <p:txBody>
          <a:bodyPr>
            <a:noAutofit/>
          </a:bodyPr>
          <a:lstStyle/>
          <a:p>
            <a:pPr marL="0" indent="180975" eaLnBrk="1" hangingPunct="1">
              <a:buFont typeface="Wingdings" pitchFamily="2" charset="2"/>
              <a:buChar char="§"/>
            </a:pPr>
            <a:r>
              <a:rPr lang="it-IT" altLang="it-IT" sz="1800" dirty="0" smtClean="0">
                <a:latin typeface="+mn-lt"/>
                <a:cs typeface="Times New Roman" pitchFamily="18" charset="0"/>
              </a:rPr>
              <a:t>designa il responsabile (art. 1, comma 7, della l. n. 190); </a:t>
            </a:r>
          </a:p>
          <a:p>
            <a:pPr marL="0" indent="180975" eaLnBrk="1" hangingPunct="1">
              <a:buFont typeface="Wingdings" pitchFamily="2" charset="2"/>
              <a:buChar char="§"/>
            </a:pPr>
            <a:r>
              <a:rPr lang="it-IT" altLang="it-IT" sz="1800" dirty="0" smtClean="0">
                <a:latin typeface="+mn-lt"/>
                <a:cs typeface="Times New Roman" pitchFamily="18" charset="0"/>
              </a:rPr>
              <a:t>adotta il </a:t>
            </a:r>
            <a:r>
              <a:rPr lang="it-IT" altLang="it-IT" sz="1800" dirty="0" err="1" smtClean="0">
                <a:latin typeface="+mn-lt"/>
                <a:cs typeface="Times New Roman" pitchFamily="18" charset="0"/>
              </a:rPr>
              <a:t>P.T.P.C.</a:t>
            </a:r>
            <a:r>
              <a:rPr lang="it-IT" altLang="it-IT" sz="1800" dirty="0" smtClean="0">
                <a:latin typeface="+mn-lt"/>
                <a:cs typeface="Times New Roman" pitchFamily="18" charset="0"/>
              </a:rPr>
              <a:t> e i suoi aggiornamenti e li comunica al Dipartimento </a:t>
            </a:r>
          </a:p>
          <a:p>
            <a:pPr marL="0" indent="180975" eaLnBrk="1" hangingPunct="1">
              <a:buFont typeface="Wingdings" pitchFamily="2" charset="2"/>
              <a:buChar char="§"/>
            </a:pPr>
            <a:r>
              <a:rPr lang="it-IT" altLang="it-IT" sz="1800" dirty="0" smtClean="0">
                <a:latin typeface="+mn-lt"/>
                <a:cs typeface="Times New Roman" pitchFamily="18" charset="0"/>
              </a:rPr>
              <a:t>della funzione pubblica e, se del caso, alla regione interessata (art. 1, commi 8 </a:t>
            </a:r>
          </a:p>
          <a:p>
            <a:pPr marL="0" indent="180975" eaLnBrk="1" hangingPunct="1">
              <a:buFont typeface="Wingdings" pitchFamily="2" charset="2"/>
              <a:buChar char="§"/>
            </a:pPr>
            <a:r>
              <a:rPr lang="it-IT" altLang="it-IT" sz="1800" dirty="0" smtClean="0">
                <a:latin typeface="+mn-lt"/>
                <a:cs typeface="Times New Roman" pitchFamily="18" charset="0"/>
              </a:rPr>
              <a:t>e 60, della l. n. 190); </a:t>
            </a:r>
          </a:p>
          <a:p>
            <a:pPr marL="0" indent="180975" eaLnBrk="1" hangingPunct="1">
              <a:buFont typeface="Wingdings" pitchFamily="2" charset="2"/>
              <a:buChar char="§"/>
            </a:pPr>
            <a:r>
              <a:rPr lang="it-IT" altLang="it-IT" sz="1800" dirty="0" smtClean="0">
                <a:latin typeface="+mn-lt"/>
                <a:cs typeface="Times New Roman" pitchFamily="18" charset="0"/>
              </a:rPr>
              <a:t>- adotta tutti gli atti di indirizzo di carattere generale, che siano </a:t>
            </a:r>
          </a:p>
          <a:p>
            <a:pPr marL="0" indent="180975" eaLnBrk="1" hangingPunct="1">
              <a:buFont typeface="Wingdings" pitchFamily="2" charset="2"/>
              <a:buChar char="§"/>
            </a:pPr>
            <a:r>
              <a:rPr lang="it-IT" altLang="it-IT" sz="1800" dirty="0" smtClean="0">
                <a:latin typeface="+mn-lt"/>
                <a:cs typeface="Times New Roman" pitchFamily="18" charset="0"/>
              </a:rPr>
              <a:t>direttamente o indirettamente finalizzati alla prevenzione della corruzione </a:t>
            </a:r>
          </a:p>
          <a:p>
            <a:pPr marL="0" indent="180975" eaLnBrk="1" hangingPunct="1">
              <a:buFont typeface="Wingdings" pitchFamily="2" charset="2"/>
              <a:buChar char="§"/>
            </a:pPr>
            <a:r>
              <a:rPr lang="it-IT" altLang="it-IT" sz="1800" dirty="0" smtClean="0">
                <a:latin typeface="+mn-lt"/>
                <a:cs typeface="Times New Roman" pitchFamily="18" charset="0"/>
              </a:rPr>
              <a:t>(ad es.: criteri generali per il conferimento e l’autorizzazione allo svolgimento </a:t>
            </a:r>
          </a:p>
          <a:p>
            <a:pPr marL="0" indent="180975" eaLnBrk="1" hangingPunct="1">
              <a:buFont typeface="Wingdings" pitchFamily="2" charset="2"/>
              <a:buChar char="§"/>
            </a:pPr>
            <a:r>
              <a:rPr lang="it-IT" altLang="it-IT" sz="1800" dirty="0" smtClean="0">
                <a:latin typeface="+mn-lt"/>
                <a:cs typeface="Times New Roman" pitchFamily="18" charset="0"/>
              </a:rPr>
              <a:t>degli incarichi da parte dei dipendenti ex art. 53 del d.lgs. n. 165 del 2001).</a:t>
            </a:r>
          </a:p>
          <a:p>
            <a:pPr marL="0" indent="180975" eaLnBrk="1" hangingPunct="1">
              <a:buFont typeface="Wingdings" pitchFamily="2" charset="2"/>
              <a:buChar char="§"/>
            </a:pPr>
            <a:r>
              <a:rPr lang="it-IT" altLang="it-IT" sz="1800" dirty="0" smtClean="0">
                <a:latin typeface="+mn-lt"/>
                <a:cs typeface="Times New Roman" pitchFamily="18" charset="0"/>
              </a:rPr>
              <a:t>A seguito di diverse interpretazioni, l’Autorità Nazionale ha espresso l’avviso che l’adozione del </a:t>
            </a:r>
            <a:r>
              <a:rPr lang="it-IT" altLang="it-IT" sz="1800" dirty="0" err="1" smtClean="0">
                <a:latin typeface="+mn-lt"/>
                <a:cs typeface="Times New Roman" pitchFamily="18" charset="0"/>
              </a:rPr>
              <a:t>P.T.P.C.</a:t>
            </a:r>
            <a:r>
              <a:rPr lang="it-IT" altLang="it-IT" sz="1800" dirty="0" smtClean="0">
                <a:latin typeface="+mn-lt"/>
                <a:cs typeface="Times New Roman" pitchFamily="18" charset="0"/>
              </a:rPr>
              <a:t> spetti alla Giunta (delibera 12/2014)</a:t>
            </a:r>
          </a:p>
        </p:txBody>
      </p:sp>
      <p:sp>
        <p:nvSpPr>
          <p:cNvPr id="4" name="Segnaposto piè di pagina 3"/>
          <p:cNvSpPr>
            <a:spLocks noGrp="1"/>
          </p:cNvSpPr>
          <p:nvPr>
            <p:ph type="ftr" sz="quarter" idx="4294967295"/>
          </p:nvPr>
        </p:nvSpPr>
        <p:spPr>
          <a:xfrm>
            <a:off x="2667000" y="5296959"/>
            <a:ext cx="3352800" cy="304271"/>
          </a:xfrm>
          <a:prstGeom prst="rect">
            <a:avLst/>
          </a:prstGeom>
        </p:spPr>
        <p:txBody>
          <a:bodyPr/>
          <a:lstStyle/>
          <a:p>
            <a:pPr>
              <a:defRPr/>
            </a:pPr>
            <a:endParaRPr lang="en-US"/>
          </a:p>
        </p:txBody>
      </p:sp>
      <p:sp>
        <p:nvSpPr>
          <p:cNvPr id="5" name="Segnaposto numero diapositiva 4"/>
          <p:cNvSpPr>
            <a:spLocks noGrp="1"/>
          </p:cNvSpPr>
          <p:nvPr>
            <p:ph type="sldNum" sz="quarter" idx="4294967295"/>
          </p:nvPr>
        </p:nvSpPr>
        <p:spPr>
          <a:xfrm>
            <a:off x="3995738" y="5318125"/>
            <a:ext cx="762000" cy="304271"/>
          </a:xfrm>
          <a:prstGeom prst="rect">
            <a:avLst/>
          </a:prstGeom>
        </p:spPr>
        <p:txBody>
          <a:bodyPr/>
          <a:lstStyle/>
          <a:p>
            <a:pPr>
              <a:defRPr/>
            </a:pPr>
            <a:fld id="{E316EA1B-22B5-4863-9024-D2EAB4D420BE}" type="slidenum">
              <a:rPr lang="en-US"/>
              <a:pPr>
                <a:defRPr/>
              </a:pPr>
              <a:t>8</a:t>
            </a:fld>
            <a:endParaRPr lang="en-US"/>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noAutofit/>
          </a:bodyPr>
          <a:lstStyle/>
          <a:p>
            <a:pPr algn="ctr" eaLnBrk="1" hangingPunct="1"/>
            <a:r>
              <a:rPr lang="it-IT" altLang="it-IT" sz="2500" dirty="0" smtClean="0">
                <a:latin typeface="Calibri" pitchFamily="34" charset="0"/>
                <a:cs typeface="Times New Roman" pitchFamily="18" charset="0"/>
              </a:rPr>
              <a:t>I REFERENTI PER LA PREVENZIONE PER L’AREA </a:t>
            </a:r>
            <a:r>
              <a:rPr lang="it-IT" altLang="it-IT" sz="2500" dirty="0" err="1" smtClean="0">
                <a:latin typeface="Calibri" pitchFamily="34" charset="0"/>
                <a:cs typeface="Times New Roman" pitchFamily="18" charset="0"/>
              </a:rPr>
              <a:t>DI</a:t>
            </a:r>
            <a:r>
              <a:rPr lang="it-IT" altLang="it-IT" sz="2500" dirty="0" smtClean="0">
                <a:latin typeface="Calibri" pitchFamily="34" charset="0"/>
                <a:cs typeface="Times New Roman" pitchFamily="18" charset="0"/>
              </a:rPr>
              <a:t> RISPETTIVA COMPETENZA</a:t>
            </a:r>
            <a:endParaRPr lang="en-US" altLang="it-IT" sz="2500" dirty="0" smtClean="0">
              <a:latin typeface="Calibri" pitchFamily="34" charset="0"/>
              <a:cs typeface="Times New Roman" pitchFamily="18" charset="0"/>
            </a:endParaRPr>
          </a:p>
        </p:txBody>
      </p:sp>
      <p:sp>
        <p:nvSpPr>
          <p:cNvPr id="3" name="Segnaposto contenuto 2"/>
          <p:cNvSpPr>
            <a:spLocks noGrp="1"/>
          </p:cNvSpPr>
          <p:nvPr>
            <p:ph idx="1"/>
          </p:nvPr>
        </p:nvSpPr>
        <p:spPr>
          <a:xfrm>
            <a:off x="323528" y="1517650"/>
            <a:ext cx="8534723" cy="3219450"/>
          </a:xfrm>
        </p:spPr>
        <p:txBody>
          <a:bodyPr rtlCol="0">
            <a:noAutofit/>
          </a:bodyPr>
          <a:lstStyle/>
          <a:p>
            <a:pPr marL="0" indent="0" algn="just" eaLnBrk="1" fontAlgn="auto" hangingPunct="1">
              <a:spcAft>
                <a:spcPts val="0"/>
              </a:spcAft>
              <a:buClr>
                <a:schemeClr val="accent3"/>
              </a:buClr>
              <a:buFont typeface="Wingdings 2" pitchFamily="18" charset="2"/>
              <a:buNone/>
              <a:defRPr/>
            </a:pPr>
            <a:r>
              <a:rPr lang="it-IT" sz="1800" dirty="0" smtClean="0">
                <a:latin typeface="Calibri" pitchFamily="34" charset="0"/>
                <a:cs typeface="Times New Roman" panose="02020603050405020304" pitchFamily="18" charset="0"/>
              </a:rPr>
              <a:t>Possono (</a:t>
            </a:r>
            <a:r>
              <a:rPr lang="it-IT" sz="1800" dirty="0" err="1" smtClean="0">
                <a:latin typeface="Calibri" pitchFamily="34" charset="0"/>
                <a:cs typeface="Times New Roman" panose="02020603050405020304" pitchFamily="18" charset="0"/>
              </a:rPr>
              <a:t>rectius</a:t>
            </a:r>
            <a:r>
              <a:rPr lang="it-IT" sz="1800" dirty="0" smtClean="0">
                <a:latin typeface="Calibri" pitchFamily="34" charset="0"/>
                <a:cs typeface="Times New Roman" panose="02020603050405020304" pitchFamily="18" charset="0"/>
              </a:rPr>
              <a:t> devono) </a:t>
            </a:r>
            <a:r>
              <a:rPr lang="it-IT" sz="1800" dirty="0">
                <a:latin typeface="Calibri" pitchFamily="34" charset="0"/>
                <a:cs typeface="Times New Roman" panose="02020603050405020304" pitchFamily="18" charset="0"/>
              </a:rPr>
              <a:t>essere individuati nel P.T.P.C. (secondo quanto previsto nella </a:t>
            </a:r>
          </a:p>
          <a:p>
            <a:pPr marL="0" indent="0" algn="just" eaLnBrk="1" fontAlgn="auto" hangingPunct="1">
              <a:spcAft>
                <a:spcPts val="0"/>
              </a:spcAft>
              <a:buClr>
                <a:schemeClr val="accent3"/>
              </a:buClr>
              <a:buFont typeface="Wingdings 2" pitchFamily="18" charset="2"/>
              <a:buNone/>
              <a:defRPr/>
            </a:pPr>
            <a:r>
              <a:rPr lang="it-IT" sz="1800" dirty="0">
                <a:latin typeface="Calibri" pitchFamily="34" charset="0"/>
                <a:cs typeface="Times New Roman" panose="02020603050405020304" pitchFamily="18" charset="0"/>
              </a:rPr>
              <a:t>circolare Dipartimento della funzione pubblica n. 1 del 2013), svolgono </a:t>
            </a:r>
            <a:r>
              <a:rPr lang="it-IT" sz="1800" dirty="0" smtClean="0">
                <a:latin typeface="Calibri" pitchFamily="34" charset="0"/>
                <a:cs typeface="Times New Roman" panose="02020603050405020304" pitchFamily="18" charset="0"/>
              </a:rPr>
              <a:t>attività </a:t>
            </a:r>
            <a:r>
              <a:rPr lang="it-IT" sz="1800" dirty="0">
                <a:latin typeface="Calibri" pitchFamily="34" charset="0"/>
                <a:cs typeface="Times New Roman" panose="02020603050405020304" pitchFamily="18" charset="0"/>
              </a:rPr>
              <a:t>informativa nei confronti del responsabile, </a:t>
            </a:r>
            <a:r>
              <a:rPr lang="it-IT" sz="1800" dirty="0" err="1">
                <a:latin typeface="Calibri" pitchFamily="34" charset="0"/>
                <a:cs typeface="Times New Roman" panose="02020603050405020304" pitchFamily="18" charset="0"/>
              </a:rPr>
              <a:t>affinchè</a:t>
            </a:r>
            <a:r>
              <a:rPr lang="it-IT" sz="1800" dirty="0">
                <a:latin typeface="Calibri" pitchFamily="34" charset="0"/>
                <a:cs typeface="Times New Roman" panose="02020603050405020304" pitchFamily="18" charset="0"/>
              </a:rPr>
              <a:t> questi abbia </a:t>
            </a:r>
            <a:r>
              <a:rPr lang="it-IT" sz="1800" dirty="0" smtClean="0">
                <a:latin typeface="Calibri" pitchFamily="34" charset="0"/>
                <a:cs typeface="Times New Roman" panose="02020603050405020304" pitchFamily="18" charset="0"/>
              </a:rPr>
              <a:t>elementi </a:t>
            </a:r>
            <a:r>
              <a:rPr lang="it-IT" sz="1800" dirty="0">
                <a:latin typeface="Calibri" pitchFamily="34" charset="0"/>
                <a:cs typeface="Times New Roman" panose="02020603050405020304" pitchFamily="18" charset="0"/>
              </a:rPr>
              <a:t>e riscontri sull’intera organizzazione ed attività </a:t>
            </a:r>
            <a:r>
              <a:rPr lang="it-IT" sz="1800" dirty="0" smtClean="0">
                <a:latin typeface="Calibri" pitchFamily="34" charset="0"/>
                <a:cs typeface="Times New Roman" panose="02020603050405020304" pitchFamily="18" charset="0"/>
              </a:rPr>
              <a:t>dell’amministrazione</a:t>
            </a:r>
            <a:r>
              <a:rPr lang="it-IT" sz="1800" dirty="0">
                <a:latin typeface="Calibri" pitchFamily="34" charset="0"/>
                <a:cs typeface="Times New Roman" panose="02020603050405020304" pitchFamily="18" charset="0"/>
              </a:rPr>
              <a:t>, e di costante monitoraggio sull’attività svolta dai </a:t>
            </a:r>
            <a:r>
              <a:rPr lang="it-IT" sz="1800" dirty="0" smtClean="0">
                <a:latin typeface="Calibri" pitchFamily="34" charset="0"/>
                <a:cs typeface="Times New Roman" panose="02020603050405020304" pitchFamily="18" charset="0"/>
              </a:rPr>
              <a:t>dirigenti </a:t>
            </a:r>
            <a:r>
              <a:rPr lang="it-IT" sz="1800" dirty="0">
                <a:latin typeface="Calibri" pitchFamily="34" charset="0"/>
                <a:cs typeface="Times New Roman" panose="02020603050405020304" pitchFamily="18" charset="0"/>
              </a:rPr>
              <a:t>assegnati agli uffici di riferimento, anche con riferimento agli </a:t>
            </a:r>
            <a:r>
              <a:rPr lang="it-IT" sz="1800" dirty="0" smtClean="0">
                <a:latin typeface="Calibri" pitchFamily="34" charset="0"/>
                <a:cs typeface="Times New Roman" panose="02020603050405020304" pitchFamily="18" charset="0"/>
              </a:rPr>
              <a:t> obblighi </a:t>
            </a:r>
            <a:r>
              <a:rPr lang="it-IT" sz="1800" dirty="0">
                <a:latin typeface="Calibri" pitchFamily="34" charset="0"/>
                <a:cs typeface="Times New Roman" panose="02020603050405020304" pitchFamily="18" charset="0"/>
              </a:rPr>
              <a:t>di rotazione del personale; </a:t>
            </a:r>
          </a:p>
          <a:p>
            <a:pPr marL="0" indent="0" algn="just" eaLnBrk="1" fontAlgn="auto" hangingPunct="1">
              <a:spcAft>
                <a:spcPts val="0"/>
              </a:spcAft>
              <a:buClr>
                <a:schemeClr val="accent3"/>
              </a:buClr>
              <a:buFont typeface="Wingdings 2" pitchFamily="18" charset="2"/>
              <a:buNone/>
              <a:defRPr/>
            </a:pPr>
            <a:r>
              <a:rPr lang="it-IT" sz="1800" dirty="0" smtClean="0">
                <a:latin typeface="Calibri" pitchFamily="34" charset="0"/>
                <a:cs typeface="Times New Roman" panose="02020603050405020304" pitchFamily="18" charset="0"/>
              </a:rPr>
              <a:t>osservano </a:t>
            </a:r>
            <a:r>
              <a:rPr lang="it-IT" sz="1800" dirty="0">
                <a:latin typeface="Calibri" pitchFamily="34" charset="0"/>
                <a:cs typeface="Times New Roman" panose="02020603050405020304" pitchFamily="18" charset="0"/>
              </a:rPr>
              <a:t>le misure contenute nel P.T.P.C. (art. 1, comma 14, della l. n. </a:t>
            </a:r>
            <a:r>
              <a:rPr lang="it-IT" sz="1800" dirty="0" smtClean="0">
                <a:latin typeface="Calibri" pitchFamily="34" charset="0"/>
                <a:cs typeface="Times New Roman" panose="02020603050405020304" pitchFamily="18" charset="0"/>
              </a:rPr>
              <a:t>190 </a:t>
            </a:r>
            <a:r>
              <a:rPr lang="it-IT" sz="1800" dirty="0">
                <a:latin typeface="Calibri" pitchFamily="34" charset="0"/>
                <a:cs typeface="Times New Roman" panose="02020603050405020304" pitchFamily="18" charset="0"/>
              </a:rPr>
              <a:t>del 2012</a:t>
            </a:r>
            <a:r>
              <a:rPr lang="it-IT" sz="1800" dirty="0" smtClean="0">
                <a:latin typeface="Calibri" pitchFamily="34" charset="0"/>
                <a:cs typeface="Times New Roman" panose="02020603050405020304" pitchFamily="18" charset="0"/>
              </a:rPr>
              <a:t>);</a:t>
            </a:r>
          </a:p>
          <a:p>
            <a:pPr marL="0" indent="0" algn="just" eaLnBrk="1" fontAlgn="auto" hangingPunct="1">
              <a:spcAft>
                <a:spcPts val="0"/>
              </a:spcAft>
              <a:buClr>
                <a:schemeClr val="accent3"/>
              </a:buClr>
              <a:buFont typeface="Wingdings 2" pitchFamily="18" charset="2"/>
              <a:buNone/>
              <a:defRPr/>
            </a:pPr>
            <a:endParaRPr lang="it-IT" sz="1800" dirty="0">
              <a:latin typeface="Calibri" pitchFamily="34" charset="0"/>
              <a:cs typeface="Times New Roman" panose="02020603050405020304" pitchFamily="18" charset="0"/>
            </a:endParaRPr>
          </a:p>
          <a:p>
            <a:pPr marL="0" indent="0" algn="just" eaLnBrk="1" fontAlgn="auto" hangingPunct="1">
              <a:spcAft>
                <a:spcPts val="0"/>
              </a:spcAft>
              <a:buClr>
                <a:schemeClr val="accent3"/>
              </a:buClr>
              <a:buFont typeface="Wingdings 2" pitchFamily="18" charset="2"/>
              <a:buNone/>
              <a:defRPr/>
            </a:pPr>
            <a:r>
              <a:rPr lang="it-IT" sz="1800" dirty="0" smtClean="0">
                <a:latin typeface="Calibri" pitchFamily="34" charset="0"/>
                <a:cs typeface="Times New Roman" panose="02020603050405020304" pitchFamily="18" charset="0"/>
              </a:rPr>
              <a:t>E’ opportuno che i referenti relazionino periodicamente al responsabile circa le modalità e lo stato di attuazione del piano, nonché proporre allo stesso eventuali modifiche, miglioramenti ed integrazioni</a:t>
            </a:r>
            <a:endParaRPr lang="en-US" sz="1800" dirty="0" smtClean="0">
              <a:latin typeface="Calibri" pitchFamily="34" charset="0"/>
              <a:cs typeface="Times New Roman" panose="02020603050405020304" pitchFamily="18" charset="0"/>
            </a:endParaRPr>
          </a:p>
        </p:txBody>
      </p:sp>
      <p:sp>
        <p:nvSpPr>
          <p:cNvPr id="4" name="Segnaposto piè di pagina 3"/>
          <p:cNvSpPr>
            <a:spLocks noGrp="1"/>
          </p:cNvSpPr>
          <p:nvPr>
            <p:ph type="ftr" sz="quarter" idx="4294967295"/>
          </p:nvPr>
        </p:nvSpPr>
        <p:spPr>
          <a:xfrm>
            <a:off x="2667000" y="5296959"/>
            <a:ext cx="3352800" cy="304271"/>
          </a:xfrm>
          <a:prstGeom prst="rect">
            <a:avLst/>
          </a:prstGeom>
        </p:spPr>
        <p:txBody>
          <a:bodyPr/>
          <a:lstStyle/>
          <a:p>
            <a:pPr>
              <a:defRPr/>
            </a:pPr>
            <a:endParaRPr lang="en-US"/>
          </a:p>
        </p:txBody>
      </p:sp>
      <p:sp>
        <p:nvSpPr>
          <p:cNvPr id="5" name="Segnaposto numero diapositiva 4"/>
          <p:cNvSpPr>
            <a:spLocks noGrp="1"/>
          </p:cNvSpPr>
          <p:nvPr>
            <p:ph type="sldNum" sz="quarter" idx="4294967295"/>
          </p:nvPr>
        </p:nvSpPr>
        <p:spPr>
          <a:xfrm>
            <a:off x="3995738" y="5318125"/>
            <a:ext cx="762000" cy="304271"/>
          </a:xfrm>
          <a:prstGeom prst="rect">
            <a:avLst/>
          </a:prstGeom>
        </p:spPr>
        <p:txBody>
          <a:bodyPr/>
          <a:lstStyle/>
          <a:p>
            <a:pPr>
              <a:defRPr/>
            </a:pPr>
            <a:fld id="{49918415-B8FC-4F01-9798-0EA6CC1A52E8}" type="slidenum">
              <a:rPr lang="en-US"/>
              <a:pPr>
                <a:defRPr/>
              </a:pPr>
              <a:t>9</a:t>
            </a:fld>
            <a:endParaRPr lang="en-US"/>
          </a:p>
        </p:txBody>
      </p:sp>
    </p:spTree>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140207_100_CLE_Resettam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140505_100_CLE.potx</Template>
  <TotalTime>3899</TotalTime>
  <Words>4511</Words>
  <Application>Microsoft Office PowerPoint</Application>
  <PresentationFormat>Presentazione su schermo (16:10)</PresentationFormat>
  <Paragraphs>195</Paragraphs>
  <Slides>28</Slides>
  <Notes>1</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140207_100_CLE_Resettami</vt:lpstr>
      <vt:lpstr>Presentazione standard di PowerPoint</vt:lpstr>
      <vt:lpstr>LA STRUTTURA DELLA L.190/2012</vt:lpstr>
      <vt:lpstr>LA COMMISSIONE PER LA VALUTAZIONE, TRASPARENZA ED INTEGRITA’</vt:lpstr>
      <vt:lpstr>IL RESPONSABILE DELLA PREVENZIONE PER LA CORRUZIONE</vt:lpstr>
      <vt:lpstr>IL RESPONSABILE DELLA PREVENZIONE PER LA CORRUZIONE, INOLTRE </vt:lpstr>
      <vt:lpstr> TUTELA DEL RESPONSABILE DELLA PREVENZIONE</vt:lpstr>
      <vt:lpstr>ALTRI SOGGETTI CHE CONCORRONO ALLA PREVENZIONE</vt:lpstr>
      <vt:lpstr>L’AUTORITA’ DI INDIRIZZO POLITICO</vt:lpstr>
      <vt:lpstr>I REFERENTI PER LA PREVENZIONE PER L’AREA DI RISPETTIVA COMPETENZA</vt:lpstr>
      <vt:lpstr>TUTTI I DIRIGENTI PER L’AREA DI RISPETTIVA COMPETENZA </vt:lpstr>
      <vt:lpstr>GLI O.I.V. E GLI ALTRI ORGANISMI DI CONTROLLO INTERNO</vt:lpstr>
      <vt:lpstr>L’UFFICIO PROCEDIMENTI DISCIPLINARI, U.P.D  </vt:lpstr>
      <vt:lpstr>TUTTI I DIPENDENTI DELL’AMMINISTRAZIONE</vt:lpstr>
      <vt:lpstr>I COLLABORATORI A QUALSIASI TITOLO</vt:lpstr>
      <vt:lpstr>SOCIETA’ A PARTECIPAZIONE PUBBLICA ED ENTI CONTROLLATI</vt:lpstr>
      <vt:lpstr>SOCIETA’ «IN HOUSE»</vt:lpstr>
      <vt:lpstr>IN RELAZIONE AGLI OBBLIGHI DI TRASPARENZA PER LE SOCIETA’ PARTECIPATE</vt:lpstr>
      <vt:lpstr>VA RICORDATO INOLTRE CHE</vt:lpstr>
      <vt:lpstr>LE SANZIONI  A CARICO DEL RESPONSABILE DELLA PREVENZIONE </vt:lpstr>
      <vt:lpstr>LE  RESPONSABILITA’ DEI SOGGETTI COINVOLTI</vt:lpstr>
      <vt:lpstr>LE RESPONSABILITA’ DEL RESPONSABILE PER LA TRASPARENZA</vt:lpstr>
      <vt:lpstr>ROTAZIONE DEGLI INCARICHI</vt:lpstr>
      <vt:lpstr>MODALITA’ ATTUATIVE DELLA ROTAZIONE</vt:lpstr>
      <vt:lpstr>ED ANCORA</vt:lpstr>
      <vt:lpstr>Presentazione standard di PowerPoint</vt:lpstr>
      <vt:lpstr>CASI PARTICOLARI </vt:lpstr>
      <vt:lpstr>TUTELA DEL Whistleblower</vt:lpstr>
      <vt:lpstr>Presentazione standard di PowerPoint</vt:lpstr>
    </vt:vector>
  </TitlesOfParts>
  <Company>Planetek Italia s.r.l.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mariella</dc:creator>
  <cp:lastModifiedBy>dott. lazzaro</cp:lastModifiedBy>
  <cp:revision>147</cp:revision>
  <dcterms:created xsi:type="dcterms:W3CDTF">2011-07-24T20:02:08Z</dcterms:created>
  <dcterms:modified xsi:type="dcterms:W3CDTF">2014-10-08T07:49:31Z</dcterms:modified>
</cp:coreProperties>
</file>