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2" r:id="rId1"/>
  </p:sldMasterIdLst>
  <p:notesMasterIdLst>
    <p:notesMasterId r:id="rId38"/>
  </p:notesMasterIdLst>
  <p:sldIdLst>
    <p:sldId id="256" r:id="rId2"/>
    <p:sldId id="275" r:id="rId3"/>
    <p:sldId id="286" r:id="rId4"/>
    <p:sldId id="291" r:id="rId5"/>
    <p:sldId id="270" r:id="rId6"/>
    <p:sldId id="314" r:id="rId7"/>
    <p:sldId id="315" r:id="rId8"/>
    <p:sldId id="316" r:id="rId9"/>
    <p:sldId id="317" r:id="rId10"/>
    <p:sldId id="318" r:id="rId11"/>
    <p:sldId id="319" r:id="rId12"/>
    <p:sldId id="320" r:id="rId13"/>
    <p:sldId id="321" r:id="rId14"/>
    <p:sldId id="322" r:id="rId15"/>
    <p:sldId id="323" r:id="rId16"/>
    <p:sldId id="272" r:id="rId17"/>
    <p:sldId id="312" r:id="rId18"/>
    <p:sldId id="324" r:id="rId19"/>
    <p:sldId id="325" r:id="rId20"/>
    <p:sldId id="326" r:id="rId21"/>
    <p:sldId id="313" r:id="rId22"/>
    <p:sldId id="297" r:id="rId23"/>
    <p:sldId id="265" r:id="rId24"/>
    <p:sldId id="259" r:id="rId25"/>
    <p:sldId id="299" r:id="rId26"/>
    <p:sldId id="298" r:id="rId27"/>
    <p:sldId id="300" r:id="rId28"/>
    <p:sldId id="302" r:id="rId29"/>
    <p:sldId id="306" r:id="rId30"/>
    <p:sldId id="303" r:id="rId31"/>
    <p:sldId id="310" r:id="rId32"/>
    <p:sldId id="304" r:id="rId33"/>
    <p:sldId id="301" r:id="rId34"/>
    <p:sldId id="307" r:id="rId35"/>
    <p:sldId id="279" r:id="rId36"/>
    <p:sldId id="285" r:id="rId3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576" autoAdjust="0"/>
  </p:normalViewPr>
  <p:slideViewPr>
    <p:cSldViewPr>
      <p:cViewPr>
        <p:scale>
          <a:sx n="118" d="100"/>
          <a:sy n="118" d="100"/>
        </p:scale>
        <p:origin x="-143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71E10-01FC-4EFB-8F1E-3773F8CD3934}" type="doc">
      <dgm:prSet loTypeId="urn:microsoft.com/office/officeart/2005/8/layout/cycle1" loCatId="cycle" qsTypeId="urn:microsoft.com/office/officeart/2005/8/quickstyle/simple1" qsCatId="simple" csTypeId="urn:microsoft.com/office/officeart/2005/8/colors/accent1_1" csCatId="accent1" phldr="1"/>
      <dgm:spPr/>
      <dgm:t>
        <a:bodyPr/>
        <a:lstStyle/>
        <a:p>
          <a:endParaRPr lang="it-IT"/>
        </a:p>
      </dgm:t>
    </dgm:pt>
    <dgm:pt modelId="{2B37CC8E-0E3F-43B4-89A4-63C9C56E0A25}">
      <dgm:prSet phldrT="[Testo]" custT="1"/>
      <dgm:spPr/>
      <dgm:t>
        <a:bodyPr/>
        <a:lstStyle/>
        <a:p>
          <a:r>
            <a:rPr lang="it-IT" sz="2000" dirty="0" smtClean="0"/>
            <a:t>Mappatura dei processi</a:t>
          </a:r>
          <a:endParaRPr lang="it-IT" sz="2000" dirty="0"/>
        </a:p>
      </dgm:t>
    </dgm:pt>
    <dgm:pt modelId="{A0410579-5487-446E-9E47-488A2A492228}" type="parTrans" cxnId="{BD2BBE73-AFCC-4BF4-9ADA-654B290FA081}">
      <dgm:prSet/>
      <dgm:spPr/>
      <dgm:t>
        <a:bodyPr/>
        <a:lstStyle/>
        <a:p>
          <a:endParaRPr lang="it-IT"/>
        </a:p>
      </dgm:t>
    </dgm:pt>
    <dgm:pt modelId="{0A0645FD-91C8-417F-9773-2B5A946DBC6B}" type="sibTrans" cxnId="{BD2BBE73-AFCC-4BF4-9ADA-654B290FA081}">
      <dgm:prSet/>
      <dgm:spPr/>
      <dgm:t>
        <a:bodyPr/>
        <a:lstStyle/>
        <a:p>
          <a:endParaRPr lang="it-IT"/>
        </a:p>
      </dgm:t>
    </dgm:pt>
    <dgm:pt modelId="{601F8CF6-5E25-414E-81A8-B6C131A93448}">
      <dgm:prSet phldrT="[Testo]" custT="1"/>
      <dgm:spPr/>
      <dgm:t>
        <a:bodyPr/>
        <a:lstStyle/>
        <a:p>
          <a:r>
            <a:rPr lang="it-IT" sz="2000" dirty="0" smtClean="0"/>
            <a:t>Valutazione e ponderazione dei rischi</a:t>
          </a:r>
          <a:endParaRPr lang="it-IT" sz="2000" dirty="0"/>
        </a:p>
      </dgm:t>
    </dgm:pt>
    <dgm:pt modelId="{A9836DE4-8C34-4707-8CED-61A7CF9C10F7}" type="parTrans" cxnId="{1F4FACF5-566E-4AA4-BF6D-62E2C06CF385}">
      <dgm:prSet/>
      <dgm:spPr/>
      <dgm:t>
        <a:bodyPr/>
        <a:lstStyle/>
        <a:p>
          <a:endParaRPr lang="it-IT"/>
        </a:p>
      </dgm:t>
    </dgm:pt>
    <dgm:pt modelId="{15AE703B-0AD0-451F-B5DF-B5605BD141D9}" type="sibTrans" cxnId="{1F4FACF5-566E-4AA4-BF6D-62E2C06CF385}">
      <dgm:prSet/>
      <dgm:spPr/>
      <dgm:t>
        <a:bodyPr/>
        <a:lstStyle/>
        <a:p>
          <a:endParaRPr lang="it-IT"/>
        </a:p>
      </dgm:t>
    </dgm:pt>
    <dgm:pt modelId="{24134AE8-F780-4574-A59C-51320967DE13}">
      <dgm:prSet phldrT="[Testo]" custT="1"/>
      <dgm:spPr/>
      <dgm:t>
        <a:bodyPr/>
        <a:lstStyle/>
        <a:p>
          <a:r>
            <a:rPr lang="it-IT" sz="2000" dirty="0" smtClean="0"/>
            <a:t>Trattamento dei rischi, identificazione e programmazione misure</a:t>
          </a:r>
          <a:endParaRPr lang="it-IT" sz="2000" dirty="0"/>
        </a:p>
      </dgm:t>
    </dgm:pt>
    <dgm:pt modelId="{91E7169A-5096-46F7-B55C-0763CFA8142C}" type="parTrans" cxnId="{A290C23F-75EC-4A70-8165-2911334761D5}">
      <dgm:prSet/>
      <dgm:spPr/>
      <dgm:t>
        <a:bodyPr/>
        <a:lstStyle/>
        <a:p>
          <a:endParaRPr lang="it-IT"/>
        </a:p>
      </dgm:t>
    </dgm:pt>
    <dgm:pt modelId="{C8722D35-988C-4E81-B4BC-F0F6144C4DFC}" type="sibTrans" cxnId="{A290C23F-75EC-4A70-8165-2911334761D5}">
      <dgm:prSet/>
      <dgm:spPr/>
      <dgm:t>
        <a:bodyPr/>
        <a:lstStyle/>
        <a:p>
          <a:endParaRPr lang="it-IT"/>
        </a:p>
      </dgm:t>
    </dgm:pt>
    <dgm:pt modelId="{A74818DC-A45A-422F-B538-FBCB2A76FB07}">
      <dgm:prSet phldrT="[Testo]" custT="1"/>
      <dgm:spPr/>
      <dgm:t>
        <a:bodyPr/>
        <a:lstStyle/>
        <a:p>
          <a:r>
            <a:rPr lang="it-IT" sz="2000" dirty="0" smtClean="0"/>
            <a:t>Monitoraggio  ed  aggiornamento piano</a:t>
          </a:r>
          <a:endParaRPr lang="it-IT" sz="2000" dirty="0"/>
        </a:p>
      </dgm:t>
    </dgm:pt>
    <dgm:pt modelId="{0A1E6F76-35AC-4636-A00A-94FA9DF1EBD6}" type="parTrans" cxnId="{1579441C-A679-4453-AF18-715A65F396AB}">
      <dgm:prSet/>
      <dgm:spPr/>
      <dgm:t>
        <a:bodyPr/>
        <a:lstStyle/>
        <a:p>
          <a:endParaRPr lang="it-IT"/>
        </a:p>
      </dgm:t>
    </dgm:pt>
    <dgm:pt modelId="{545CCFC8-1522-4855-A32D-8E097E792767}" type="sibTrans" cxnId="{1579441C-A679-4453-AF18-715A65F396AB}">
      <dgm:prSet/>
      <dgm:spPr/>
      <dgm:t>
        <a:bodyPr/>
        <a:lstStyle/>
        <a:p>
          <a:endParaRPr lang="it-IT"/>
        </a:p>
      </dgm:t>
    </dgm:pt>
    <dgm:pt modelId="{43CC643B-9799-44C6-94E6-6D6D7A74D151}">
      <dgm:prSet phldrT="[Testo]" custT="1"/>
      <dgm:spPr/>
      <dgm:t>
        <a:bodyPr/>
        <a:lstStyle/>
        <a:p>
          <a:r>
            <a:rPr lang="it-IT" sz="2000" dirty="0" smtClean="0"/>
            <a:t>Analisi del contesto esterno ed interno</a:t>
          </a:r>
          <a:endParaRPr lang="it-IT" sz="2000" dirty="0"/>
        </a:p>
      </dgm:t>
    </dgm:pt>
    <dgm:pt modelId="{937CA8C1-02E4-43BD-9A72-D336EFE62BA7}" type="parTrans" cxnId="{B2A290B1-70F4-4A00-A751-9745AD0F85BA}">
      <dgm:prSet/>
      <dgm:spPr/>
      <dgm:t>
        <a:bodyPr/>
        <a:lstStyle/>
        <a:p>
          <a:endParaRPr lang="it-IT"/>
        </a:p>
      </dgm:t>
    </dgm:pt>
    <dgm:pt modelId="{E274D0AD-7CDB-4910-B4AF-932062E478E3}" type="sibTrans" cxnId="{B2A290B1-70F4-4A00-A751-9745AD0F85BA}">
      <dgm:prSet/>
      <dgm:spPr/>
      <dgm:t>
        <a:bodyPr/>
        <a:lstStyle/>
        <a:p>
          <a:endParaRPr lang="it-IT"/>
        </a:p>
      </dgm:t>
    </dgm:pt>
    <dgm:pt modelId="{0F56B959-D533-4EFA-8A3E-CEB8A4E2AA36}" type="pres">
      <dgm:prSet presAssocID="{08C71E10-01FC-4EFB-8F1E-3773F8CD3934}" presName="cycle" presStyleCnt="0">
        <dgm:presLayoutVars>
          <dgm:dir/>
          <dgm:resizeHandles val="exact"/>
        </dgm:presLayoutVars>
      </dgm:prSet>
      <dgm:spPr/>
      <dgm:t>
        <a:bodyPr/>
        <a:lstStyle/>
        <a:p>
          <a:endParaRPr lang="it-IT"/>
        </a:p>
      </dgm:t>
    </dgm:pt>
    <dgm:pt modelId="{D7519F07-04AD-4DDD-BF82-DE294DDDA9AD}" type="pres">
      <dgm:prSet presAssocID="{2B37CC8E-0E3F-43B4-89A4-63C9C56E0A25}" presName="dummy" presStyleCnt="0"/>
      <dgm:spPr/>
    </dgm:pt>
    <dgm:pt modelId="{036B5BF7-7AD6-4A54-9C89-86B1B8C999C0}" type="pres">
      <dgm:prSet presAssocID="{2B37CC8E-0E3F-43B4-89A4-63C9C56E0A25}" presName="node" presStyleLbl="revTx" presStyleIdx="0" presStyleCnt="5" custScaleX="143833">
        <dgm:presLayoutVars>
          <dgm:bulletEnabled val="1"/>
        </dgm:presLayoutVars>
      </dgm:prSet>
      <dgm:spPr/>
      <dgm:t>
        <a:bodyPr/>
        <a:lstStyle/>
        <a:p>
          <a:endParaRPr lang="it-IT"/>
        </a:p>
      </dgm:t>
    </dgm:pt>
    <dgm:pt modelId="{31382408-3422-41AB-8883-BB87F2C78247}" type="pres">
      <dgm:prSet presAssocID="{0A0645FD-91C8-417F-9773-2B5A946DBC6B}" presName="sibTrans" presStyleLbl="node1" presStyleIdx="0" presStyleCnt="5" custScaleX="99610"/>
      <dgm:spPr/>
      <dgm:t>
        <a:bodyPr/>
        <a:lstStyle/>
        <a:p>
          <a:endParaRPr lang="it-IT"/>
        </a:p>
      </dgm:t>
    </dgm:pt>
    <dgm:pt modelId="{C55C23C9-2314-4E42-8557-AA39AAE957E0}" type="pres">
      <dgm:prSet presAssocID="{601F8CF6-5E25-414E-81A8-B6C131A93448}" presName="dummy" presStyleCnt="0"/>
      <dgm:spPr/>
    </dgm:pt>
    <dgm:pt modelId="{858A858C-9625-47DF-90F3-3C8D428E6714}" type="pres">
      <dgm:prSet presAssocID="{601F8CF6-5E25-414E-81A8-B6C131A93448}" presName="node" presStyleLbl="revTx" presStyleIdx="1" presStyleCnt="5" custScaleX="127084">
        <dgm:presLayoutVars>
          <dgm:bulletEnabled val="1"/>
        </dgm:presLayoutVars>
      </dgm:prSet>
      <dgm:spPr/>
      <dgm:t>
        <a:bodyPr/>
        <a:lstStyle/>
        <a:p>
          <a:endParaRPr lang="it-IT"/>
        </a:p>
      </dgm:t>
    </dgm:pt>
    <dgm:pt modelId="{6ECCC4DB-BFD9-4065-86CD-71F1D918E244}" type="pres">
      <dgm:prSet presAssocID="{15AE703B-0AD0-451F-B5DF-B5605BD141D9}" presName="sibTrans" presStyleLbl="node1" presStyleIdx="1" presStyleCnt="5" custScaleX="121009" custLinFactNeighborX="1681" custLinFactNeighborY="-972"/>
      <dgm:spPr/>
      <dgm:t>
        <a:bodyPr/>
        <a:lstStyle/>
        <a:p>
          <a:endParaRPr lang="it-IT"/>
        </a:p>
      </dgm:t>
    </dgm:pt>
    <dgm:pt modelId="{B5EA8AD3-7146-4097-ACAD-04A19641494F}" type="pres">
      <dgm:prSet presAssocID="{24134AE8-F780-4574-A59C-51320967DE13}" presName="dummy" presStyleCnt="0"/>
      <dgm:spPr/>
    </dgm:pt>
    <dgm:pt modelId="{D31346C2-0A0A-419E-A1D1-D7F95373493D}" type="pres">
      <dgm:prSet presAssocID="{24134AE8-F780-4574-A59C-51320967DE13}" presName="node" presStyleLbl="revTx" presStyleIdx="2" presStyleCnt="5" custScaleX="188585">
        <dgm:presLayoutVars>
          <dgm:bulletEnabled val="1"/>
        </dgm:presLayoutVars>
      </dgm:prSet>
      <dgm:spPr/>
      <dgm:t>
        <a:bodyPr/>
        <a:lstStyle/>
        <a:p>
          <a:endParaRPr lang="it-IT"/>
        </a:p>
      </dgm:t>
    </dgm:pt>
    <dgm:pt modelId="{2B24FB67-9D7D-4817-83F0-9039B0D3FCA0}" type="pres">
      <dgm:prSet presAssocID="{C8722D35-988C-4E81-B4BC-F0F6144C4DFC}" presName="sibTrans" presStyleLbl="node1" presStyleIdx="2" presStyleCnt="5" custLinFactNeighborX="-10575" custLinFactNeighborY="2"/>
      <dgm:spPr/>
      <dgm:t>
        <a:bodyPr/>
        <a:lstStyle/>
        <a:p>
          <a:endParaRPr lang="it-IT"/>
        </a:p>
      </dgm:t>
    </dgm:pt>
    <dgm:pt modelId="{AD08EE29-F07D-4AEC-B850-3C4EDF1B3ED9}" type="pres">
      <dgm:prSet presAssocID="{A74818DC-A45A-422F-B538-FBCB2A76FB07}" presName="dummy" presStyleCnt="0"/>
      <dgm:spPr/>
    </dgm:pt>
    <dgm:pt modelId="{46838873-647B-4BCB-9AD3-F81F973A40C2}" type="pres">
      <dgm:prSet presAssocID="{A74818DC-A45A-422F-B538-FBCB2A76FB07}" presName="node" presStyleLbl="revTx" presStyleIdx="3" presStyleCnt="5" custScaleX="171889">
        <dgm:presLayoutVars>
          <dgm:bulletEnabled val="1"/>
        </dgm:presLayoutVars>
      </dgm:prSet>
      <dgm:spPr/>
      <dgm:t>
        <a:bodyPr/>
        <a:lstStyle/>
        <a:p>
          <a:endParaRPr lang="it-IT"/>
        </a:p>
      </dgm:t>
    </dgm:pt>
    <dgm:pt modelId="{E002E9D5-3B1B-4C75-9A7E-52622080F5DA}" type="pres">
      <dgm:prSet presAssocID="{545CCFC8-1522-4855-A32D-8E097E792767}" presName="sibTrans" presStyleLbl="node1" presStyleIdx="3" presStyleCnt="5"/>
      <dgm:spPr/>
      <dgm:t>
        <a:bodyPr/>
        <a:lstStyle/>
        <a:p>
          <a:endParaRPr lang="it-IT"/>
        </a:p>
      </dgm:t>
    </dgm:pt>
    <dgm:pt modelId="{B417F7ED-23BC-4126-B28B-73BEF5E89D1D}" type="pres">
      <dgm:prSet presAssocID="{43CC643B-9799-44C6-94E6-6D6D7A74D151}" presName="dummy" presStyleCnt="0"/>
      <dgm:spPr/>
    </dgm:pt>
    <dgm:pt modelId="{C88ACF96-B8DA-4DB2-A0E6-FD6A628DB76F}" type="pres">
      <dgm:prSet presAssocID="{43CC643B-9799-44C6-94E6-6D6D7A74D151}" presName="node" presStyleLbl="revTx" presStyleIdx="4" presStyleCnt="5" custScaleX="149779">
        <dgm:presLayoutVars>
          <dgm:bulletEnabled val="1"/>
        </dgm:presLayoutVars>
      </dgm:prSet>
      <dgm:spPr/>
      <dgm:t>
        <a:bodyPr/>
        <a:lstStyle/>
        <a:p>
          <a:endParaRPr lang="it-IT"/>
        </a:p>
      </dgm:t>
    </dgm:pt>
    <dgm:pt modelId="{0322E9B1-A5FB-49FF-A70B-8A3C392CB00B}" type="pres">
      <dgm:prSet presAssocID="{E274D0AD-7CDB-4910-B4AF-932062E478E3}" presName="sibTrans" presStyleLbl="node1" presStyleIdx="4" presStyleCnt="5" custScaleX="149804" custScaleY="106225" custLinFactNeighborX="320" custLinFactNeighborY="6227"/>
      <dgm:spPr/>
      <dgm:t>
        <a:bodyPr/>
        <a:lstStyle/>
        <a:p>
          <a:endParaRPr lang="it-IT"/>
        </a:p>
      </dgm:t>
    </dgm:pt>
  </dgm:ptLst>
  <dgm:cxnLst>
    <dgm:cxn modelId="{149B05F5-0B93-4CEA-8942-AFD9E6C1435D}" type="presOf" srcId="{A74818DC-A45A-422F-B538-FBCB2A76FB07}" destId="{46838873-647B-4BCB-9AD3-F81F973A40C2}" srcOrd="0" destOrd="0" presId="urn:microsoft.com/office/officeart/2005/8/layout/cycle1"/>
    <dgm:cxn modelId="{1F4FACF5-566E-4AA4-BF6D-62E2C06CF385}" srcId="{08C71E10-01FC-4EFB-8F1E-3773F8CD3934}" destId="{601F8CF6-5E25-414E-81A8-B6C131A93448}" srcOrd="1" destOrd="0" parTransId="{A9836DE4-8C34-4707-8CED-61A7CF9C10F7}" sibTransId="{15AE703B-0AD0-451F-B5DF-B5605BD141D9}"/>
    <dgm:cxn modelId="{A9119A65-CEBE-4368-901A-41B23A171F42}" type="presOf" srcId="{08C71E10-01FC-4EFB-8F1E-3773F8CD3934}" destId="{0F56B959-D533-4EFA-8A3E-CEB8A4E2AA36}" srcOrd="0" destOrd="0" presId="urn:microsoft.com/office/officeart/2005/8/layout/cycle1"/>
    <dgm:cxn modelId="{29141586-F90D-4955-B1FC-A0922B36B154}" type="presOf" srcId="{15AE703B-0AD0-451F-B5DF-B5605BD141D9}" destId="{6ECCC4DB-BFD9-4065-86CD-71F1D918E244}" srcOrd="0" destOrd="0" presId="urn:microsoft.com/office/officeart/2005/8/layout/cycle1"/>
    <dgm:cxn modelId="{B2A290B1-70F4-4A00-A751-9745AD0F85BA}" srcId="{08C71E10-01FC-4EFB-8F1E-3773F8CD3934}" destId="{43CC643B-9799-44C6-94E6-6D6D7A74D151}" srcOrd="4" destOrd="0" parTransId="{937CA8C1-02E4-43BD-9A72-D336EFE62BA7}" sibTransId="{E274D0AD-7CDB-4910-B4AF-932062E478E3}"/>
    <dgm:cxn modelId="{C663A932-8D9A-4D95-BA37-86643EAA8B82}" type="presOf" srcId="{E274D0AD-7CDB-4910-B4AF-932062E478E3}" destId="{0322E9B1-A5FB-49FF-A70B-8A3C392CB00B}" srcOrd="0" destOrd="0" presId="urn:microsoft.com/office/officeart/2005/8/layout/cycle1"/>
    <dgm:cxn modelId="{BD2BBE73-AFCC-4BF4-9ADA-654B290FA081}" srcId="{08C71E10-01FC-4EFB-8F1E-3773F8CD3934}" destId="{2B37CC8E-0E3F-43B4-89A4-63C9C56E0A25}" srcOrd="0" destOrd="0" parTransId="{A0410579-5487-446E-9E47-488A2A492228}" sibTransId="{0A0645FD-91C8-417F-9773-2B5A946DBC6B}"/>
    <dgm:cxn modelId="{9AA683D7-A682-4FD8-963E-D20D459CB81F}" type="presOf" srcId="{545CCFC8-1522-4855-A32D-8E097E792767}" destId="{E002E9D5-3B1B-4C75-9A7E-52622080F5DA}" srcOrd="0" destOrd="0" presId="urn:microsoft.com/office/officeart/2005/8/layout/cycle1"/>
    <dgm:cxn modelId="{A290C23F-75EC-4A70-8165-2911334761D5}" srcId="{08C71E10-01FC-4EFB-8F1E-3773F8CD3934}" destId="{24134AE8-F780-4574-A59C-51320967DE13}" srcOrd="2" destOrd="0" parTransId="{91E7169A-5096-46F7-B55C-0763CFA8142C}" sibTransId="{C8722D35-988C-4E81-B4BC-F0F6144C4DFC}"/>
    <dgm:cxn modelId="{ECB422C1-2657-4359-90F2-96B5B558ECEA}" type="presOf" srcId="{2B37CC8E-0E3F-43B4-89A4-63C9C56E0A25}" destId="{036B5BF7-7AD6-4A54-9C89-86B1B8C999C0}" srcOrd="0" destOrd="0" presId="urn:microsoft.com/office/officeart/2005/8/layout/cycle1"/>
    <dgm:cxn modelId="{2B53CF1D-25A1-47B1-89FA-74F1A4B2F98D}" type="presOf" srcId="{C8722D35-988C-4E81-B4BC-F0F6144C4DFC}" destId="{2B24FB67-9D7D-4817-83F0-9039B0D3FCA0}" srcOrd="0" destOrd="0" presId="urn:microsoft.com/office/officeart/2005/8/layout/cycle1"/>
    <dgm:cxn modelId="{724EC2A1-D019-476B-8A75-2044576B9CED}" type="presOf" srcId="{43CC643B-9799-44C6-94E6-6D6D7A74D151}" destId="{C88ACF96-B8DA-4DB2-A0E6-FD6A628DB76F}" srcOrd="0" destOrd="0" presId="urn:microsoft.com/office/officeart/2005/8/layout/cycle1"/>
    <dgm:cxn modelId="{9A0DE9DA-CC3E-4F07-A9CA-49D20B5E8B72}" type="presOf" srcId="{0A0645FD-91C8-417F-9773-2B5A946DBC6B}" destId="{31382408-3422-41AB-8883-BB87F2C78247}" srcOrd="0" destOrd="0" presId="urn:microsoft.com/office/officeart/2005/8/layout/cycle1"/>
    <dgm:cxn modelId="{1579441C-A679-4453-AF18-715A65F396AB}" srcId="{08C71E10-01FC-4EFB-8F1E-3773F8CD3934}" destId="{A74818DC-A45A-422F-B538-FBCB2A76FB07}" srcOrd="3" destOrd="0" parTransId="{0A1E6F76-35AC-4636-A00A-94FA9DF1EBD6}" sibTransId="{545CCFC8-1522-4855-A32D-8E097E792767}"/>
    <dgm:cxn modelId="{F8B7E241-9AF8-44D2-AB6F-B57740D4F7FF}" type="presOf" srcId="{601F8CF6-5E25-414E-81A8-B6C131A93448}" destId="{858A858C-9625-47DF-90F3-3C8D428E6714}" srcOrd="0" destOrd="0" presId="urn:microsoft.com/office/officeart/2005/8/layout/cycle1"/>
    <dgm:cxn modelId="{412C25F3-5D98-4B2D-B4FC-1D1F8A65C313}" type="presOf" srcId="{24134AE8-F780-4574-A59C-51320967DE13}" destId="{D31346C2-0A0A-419E-A1D1-D7F95373493D}" srcOrd="0" destOrd="0" presId="urn:microsoft.com/office/officeart/2005/8/layout/cycle1"/>
    <dgm:cxn modelId="{ADEFF692-E904-4917-8A83-F11C93785BC4}" type="presParOf" srcId="{0F56B959-D533-4EFA-8A3E-CEB8A4E2AA36}" destId="{D7519F07-04AD-4DDD-BF82-DE294DDDA9AD}" srcOrd="0" destOrd="0" presId="urn:microsoft.com/office/officeart/2005/8/layout/cycle1"/>
    <dgm:cxn modelId="{B3391D51-4E6D-40C6-9A2D-1862745D7AD8}" type="presParOf" srcId="{0F56B959-D533-4EFA-8A3E-CEB8A4E2AA36}" destId="{036B5BF7-7AD6-4A54-9C89-86B1B8C999C0}" srcOrd="1" destOrd="0" presId="urn:microsoft.com/office/officeart/2005/8/layout/cycle1"/>
    <dgm:cxn modelId="{A1EF2D8A-28E1-4CCF-88F0-E4987B6F497B}" type="presParOf" srcId="{0F56B959-D533-4EFA-8A3E-CEB8A4E2AA36}" destId="{31382408-3422-41AB-8883-BB87F2C78247}" srcOrd="2" destOrd="0" presId="urn:microsoft.com/office/officeart/2005/8/layout/cycle1"/>
    <dgm:cxn modelId="{5AAA7FF4-C61E-4BAA-8607-7073597E3700}" type="presParOf" srcId="{0F56B959-D533-4EFA-8A3E-CEB8A4E2AA36}" destId="{C55C23C9-2314-4E42-8557-AA39AAE957E0}" srcOrd="3" destOrd="0" presId="urn:microsoft.com/office/officeart/2005/8/layout/cycle1"/>
    <dgm:cxn modelId="{CEC5D8DE-A12A-4D0C-85DF-6A092831620C}" type="presParOf" srcId="{0F56B959-D533-4EFA-8A3E-CEB8A4E2AA36}" destId="{858A858C-9625-47DF-90F3-3C8D428E6714}" srcOrd="4" destOrd="0" presId="urn:microsoft.com/office/officeart/2005/8/layout/cycle1"/>
    <dgm:cxn modelId="{036607AE-9338-4411-A5DF-B547BAD6A7DD}" type="presParOf" srcId="{0F56B959-D533-4EFA-8A3E-CEB8A4E2AA36}" destId="{6ECCC4DB-BFD9-4065-86CD-71F1D918E244}" srcOrd="5" destOrd="0" presId="urn:microsoft.com/office/officeart/2005/8/layout/cycle1"/>
    <dgm:cxn modelId="{A6C26351-8220-4A83-9F10-D19E2BC4E2A5}" type="presParOf" srcId="{0F56B959-D533-4EFA-8A3E-CEB8A4E2AA36}" destId="{B5EA8AD3-7146-4097-ACAD-04A19641494F}" srcOrd="6" destOrd="0" presId="urn:microsoft.com/office/officeart/2005/8/layout/cycle1"/>
    <dgm:cxn modelId="{646E2A72-05F0-49F2-8758-7791785D8828}" type="presParOf" srcId="{0F56B959-D533-4EFA-8A3E-CEB8A4E2AA36}" destId="{D31346C2-0A0A-419E-A1D1-D7F95373493D}" srcOrd="7" destOrd="0" presId="urn:microsoft.com/office/officeart/2005/8/layout/cycle1"/>
    <dgm:cxn modelId="{00A1C7D2-470D-4B49-8853-A5C25375602F}" type="presParOf" srcId="{0F56B959-D533-4EFA-8A3E-CEB8A4E2AA36}" destId="{2B24FB67-9D7D-4817-83F0-9039B0D3FCA0}" srcOrd="8" destOrd="0" presId="urn:microsoft.com/office/officeart/2005/8/layout/cycle1"/>
    <dgm:cxn modelId="{C3079C10-890B-492C-9BD4-7F30B911229D}" type="presParOf" srcId="{0F56B959-D533-4EFA-8A3E-CEB8A4E2AA36}" destId="{AD08EE29-F07D-4AEC-B850-3C4EDF1B3ED9}" srcOrd="9" destOrd="0" presId="urn:microsoft.com/office/officeart/2005/8/layout/cycle1"/>
    <dgm:cxn modelId="{14DFF7C2-AA99-4DDF-8237-EB5BEEF0DE2F}" type="presParOf" srcId="{0F56B959-D533-4EFA-8A3E-CEB8A4E2AA36}" destId="{46838873-647B-4BCB-9AD3-F81F973A40C2}" srcOrd="10" destOrd="0" presId="urn:microsoft.com/office/officeart/2005/8/layout/cycle1"/>
    <dgm:cxn modelId="{E386875B-64C3-43A2-B25C-47CB3002AF39}" type="presParOf" srcId="{0F56B959-D533-4EFA-8A3E-CEB8A4E2AA36}" destId="{E002E9D5-3B1B-4C75-9A7E-52622080F5DA}" srcOrd="11" destOrd="0" presId="urn:microsoft.com/office/officeart/2005/8/layout/cycle1"/>
    <dgm:cxn modelId="{450DBDAE-45AF-4600-B7A2-B40DC3B98630}" type="presParOf" srcId="{0F56B959-D533-4EFA-8A3E-CEB8A4E2AA36}" destId="{B417F7ED-23BC-4126-B28B-73BEF5E89D1D}" srcOrd="12" destOrd="0" presId="urn:microsoft.com/office/officeart/2005/8/layout/cycle1"/>
    <dgm:cxn modelId="{1C434ED4-F6EB-49BE-B9BF-BD0389A12FF4}" type="presParOf" srcId="{0F56B959-D533-4EFA-8A3E-CEB8A4E2AA36}" destId="{C88ACF96-B8DA-4DB2-A0E6-FD6A628DB76F}" srcOrd="13" destOrd="0" presId="urn:microsoft.com/office/officeart/2005/8/layout/cycle1"/>
    <dgm:cxn modelId="{B5A7A67E-1064-4381-84A5-1E1BA9129932}" type="presParOf" srcId="{0F56B959-D533-4EFA-8A3E-CEB8A4E2AA36}" destId="{0322E9B1-A5FB-49FF-A70B-8A3C392CB00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B5BF7-7AD6-4A54-9C89-86B1B8C999C0}">
      <dsp:nvSpPr>
        <dsp:cNvPr id="0" name=""/>
        <dsp:cNvSpPr/>
      </dsp:nvSpPr>
      <dsp:spPr>
        <a:xfrm>
          <a:off x="4491233" y="35659"/>
          <a:ext cx="1772848" cy="123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Mappatura dei processi</a:t>
          </a:r>
          <a:endParaRPr lang="it-IT" sz="2000" kern="1200" dirty="0"/>
        </a:p>
      </dsp:txBody>
      <dsp:txXfrm>
        <a:off x="4491233" y="35659"/>
        <a:ext cx="1772848" cy="1232574"/>
      </dsp:txXfrm>
    </dsp:sp>
    <dsp:sp modelId="{31382408-3422-41AB-8883-BB87F2C78247}">
      <dsp:nvSpPr>
        <dsp:cNvPr id="0" name=""/>
        <dsp:cNvSpPr/>
      </dsp:nvSpPr>
      <dsp:spPr>
        <a:xfrm>
          <a:off x="1865435" y="-660"/>
          <a:ext cx="4610151" cy="4628201"/>
        </a:xfrm>
        <a:prstGeom prst="circularArrow">
          <a:avLst>
            <a:gd name="adj1" fmla="val 5193"/>
            <a:gd name="adj2" fmla="val 335407"/>
            <a:gd name="adj3" fmla="val 21295305"/>
            <a:gd name="adj4" fmla="val 19764431"/>
            <a:gd name="adj5" fmla="val 605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8A858C-9625-47DF-90F3-3C8D428E6714}">
      <dsp:nvSpPr>
        <dsp:cNvPr id="0" name=""/>
        <dsp:cNvSpPr/>
      </dsp:nvSpPr>
      <dsp:spPr>
        <a:xfrm>
          <a:off x="5340512" y="2331787"/>
          <a:ext cx="1566404" cy="123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Valutazione e ponderazione dei rischi</a:t>
          </a:r>
          <a:endParaRPr lang="it-IT" sz="2000" kern="1200" dirty="0"/>
        </a:p>
      </dsp:txBody>
      <dsp:txXfrm>
        <a:off x="5340512" y="2331787"/>
        <a:ext cx="1566404" cy="1232574"/>
      </dsp:txXfrm>
    </dsp:sp>
    <dsp:sp modelId="{6ECCC4DB-BFD9-4065-86CD-71F1D918E244}">
      <dsp:nvSpPr>
        <dsp:cNvPr id="0" name=""/>
        <dsp:cNvSpPr/>
      </dsp:nvSpPr>
      <dsp:spPr>
        <a:xfrm>
          <a:off x="1448041" y="-45646"/>
          <a:ext cx="5600540" cy="4628201"/>
        </a:xfrm>
        <a:prstGeom prst="circularArrow">
          <a:avLst>
            <a:gd name="adj1" fmla="val 5193"/>
            <a:gd name="adj2" fmla="val 335407"/>
            <a:gd name="adj3" fmla="val 2996653"/>
            <a:gd name="adj4" fmla="val 2251469"/>
            <a:gd name="adj5" fmla="val 605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346C2-0A0A-419E-A1D1-D7F95373493D}">
      <dsp:nvSpPr>
        <dsp:cNvPr id="0" name=""/>
        <dsp:cNvSpPr/>
      </dsp:nvSpPr>
      <dsp:spPr>
        <a:xfrm>
          <a:off x="3008286" y="3750873"/>
          <a:ext cx="2324450" cy="123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Trattamento dei rischi, identificazione e programmazione misure</a:t>
          </a:r>
          <a:endParaRPr lang="it-IT" sz="2000" kern="1200" dirty="0"/>
        </a:p>
      </dsp:txBody>
      <dsp:txXfrm>
        <a:off x="3008286" y="3750873"/>
        <a:ext cx="2324450" cy="1232574"/>
      </dsp:txXfrm>
    </dsp:sp>
    <dsp:sp modelId="{2B24FB67-9D7D-4817-83F0-9039B0D3FCA0}">
      <dsp:nvSpPr>
        <dsp:cNvPr id="0" name=""/>
        <dsp:cNvSpPr/>
      </dsp:nvSpPr>
      <dsp:spPr>
        <a:xfrm>
          <a:off x="1366978" y="-567"/>
          <a:ext cx="4628201" cy="4628201"/>
        </a:xfrm>
        <a:prstGeom prst="circularArrow">
          <a:avLst>
            <a:gd name="adj1" fmla="val 5193"/>
            <a:gd name="adj2" fmla="val 335407"/>
            <a:gd name="adj3" fmla="val 8213124"/>
            <a:gd name="adj4" fmla="val 7467940"/>
            <a:gd name="adj5" fmla="val 605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38873-647B-4BCB-9AD3-F81F973A40C2}">
      <dsp:nvSpPr>
        <dsp:cNvPr id="0" name=""/>
        <dsp:cNvSpPr/>
      </dsp:nvSpPr>
      <dsp:spPr>
        <a:xfrm>
          <a:off x="1157978" y="2331787"/>
          <a:ext cx="2118659" cy="123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Monitoraggio  ed  aggiornamento piano</a:t>
          </a:r>
          <a:endParaRPr lang="it-IT" sz="2000" kern="1200" dirty="0"/>
        </a:p>
      </dsp:txBody>
      <dsp:txXfrm>
        <a:off x="1157978" y="2331787"/>
        <a:ext cx="2118659" cy="1232574"/>
      </dsp:txXfrm>
    </dsp:sp>
    <dsp:sp modelId="{E002E9D5-3B1B-4C75-9A7E-52622080F5DA}">
      <dsp:nvSpPr>
        <dsp:cNvPr id="0" name=""/>
        <dsp:cNvSpPr/>
      </dsp:nvSpPr>
      <dsp:spPr>
        <a:xfrm>
          <a:off x="1856410" y="-660"/>
          <a:ext cx="4628201" cy="4628201"/>
        </a:xfrm>
        <a:prstGeom prst="circularArrow">
          <a:avLst>
            <a:gd name="adj1" fmla="val 5193"/>
            <a:gd name="adj2" fmla="val 335407"/>
            <a:gd name="adj3" fmla="val 12300163"/>
            <a:gd name="adj4" fmla="val 10769288"/>
            <a:gd name="adj5" fmla="val 605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ACF96-B8DA-4DB2-A0E6-FD6A628DB76F}">
      <dsp:nvSpPr>
        <dsp:cNvPr id="0" name=""/>
        <dsp:cNvSpPr/>
      </dsp:nvSpPr>
      <dsp:spPr>
        <a:xfrm>
          <a:off x="2040296" y="35659"/>
          <a:ext cx="1846137" cy="123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Analisi del contesto esterno ed interno</a:t>
          </a:r>
          <a:endParaRPr lang="it-IT" sz="2000" kern="1200" dirty="0"/>
        </a:p>
      </dsp:txBody>
      <dsp:txXfrm>
        <a:off x="2040296" y="35659"/>
        <a:ext cx="1846137" cy="1232574"/>
      </dsp:txXfrm>
    </dsp:sp>
    <dsp:sp modelId="{0322E9B1-A5FB-49FF-A70B-8A3C392CB00B}">
      <dsp:nvSpPr>
        <dsp:cNvPr id="0" name=""/>
        <dsp:cNvSpPr/>
      </dsp:nvSpPr>
      <dsp:spPr>
        <a:xfrm>
          <a:off x="718706" y="143485"/>
          <a:ext cx="6933231" cy="4916307"/>
        </a:xfrm>
        <a:prstGeom prst="circularArrow">
          <a:avLst>
            <a:gd name="adj1" fmla="val 5193"/>
            <a:gd name="adj2" fmla="val 335407"/>
            <a:gd name="adj3" fmla="val 16403660"/>
            <a:gd name="adj4" fmla="val 15722950"/>
            <a:gd name="adj5" fmla="val 6059"/>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1300"/>
            </a:lvl1pPr>
          </a:lstStyle>
          <a:p>
            <a:endParaRPr lang="it-IT"/>
          </a:p>
        </p:txBody>
      </p:sp>
      <p:sp>
        <p:nvSpPr>
          <p:cNvPr id="3" name="Segnaposto data 2"/>
          <p:cNvSpPr>
            <a:spLocks noGrp="1"/>
          </p:cNvSpPr>
          <p:nvPr>
            <p:ph type="dt" idx="1"/>
          </p:nvPr>
        </p:nvSpPr>
        <p:spPr>
          <a:xfrm>
            <a:off x="3850443" y="1"/>
            <a:ext cx="2945659" cy="496332"/>
          </a:xfrm>
          <a:prstGeom prst="rect">
            <a:avLst/>
          </a:prstGeom>
        </p:spPr>
        <p:txBody>
          <a:bodyPr vert="horz" lIns="95559" tIns="47780" rIns="95559" bIns="47780" rtlCol="0"/>
          <a:lstStyle>
            <a:lvl1pPr algn="r">
              <a:defRPr sz="1300"/>
            </a:lvl1pPr>
          </a:lstStyle>
          <a:p>
            <a:fld id="{98DB2D64-6A47-4964-B4AC-6AA430C5AE24}" type="datetimeFigureOut">
              <a:rPr lang="it-IT" smtClean="0"/>
              <a:pPr/>
              <a:t>10/01/2017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80" rIns="95559" bIns="4778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5559" tIns="47780" rIns="95559" bIns="4778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5559" tIns="47780" rIns="95559" bIns="47780" rtlCol="0" anchor="b"/>
          <a:lstStyle>
            <a:lvl1pPr algn="l">
              <a:defRPr sz="13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5559" tIns="47780" rIns="95559" bIns="47780" rtlCol="0" anchor="b"/>
          <a:lstStyle>
            <a:lvl1pPr algn="r">
              <a:defRPr sz="1300"/>
            </a:lvl1pPr>
          </a:lstStyle>
          <a:p>
            <a:fld id="{A6543E5F-1FC7-4C79-A2E5-5497C66FE67A}" type="slidenum">
              <a:rPr lang="it-IT" smtClean="0"/>
              <a:pPr/>
              <a:t>‹N›</a:t>
            </a:fld>
            <a:endParaRPr lang="it-IT"/>
          </a:p>
        </p:txBody>
      </p:sp>
    </p:spTree>
    <p:extLst>
      <p:ext uri="{BB962C8B-B14F-4D97-AF65-F5344CB8AC3E}">
        <p14:creationId xmlns:p14="http://schemas.microsoft.com/office/powerpoint/2010/main" val="234143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6543E5F-1FC7-4C79-A2E5-5497C66FE67A}" type="slidenum">
              <a:rPr lang="it-IT" smtClean="0"/>
              <a:pPr/>
              <a:t>1</a:t>
            </a:fld>
            <a:endParaRPr lang="it-IT"/>
          </a:p>
        </p:txBody>
      </p:sp>
    </p:spTree>
    <p:extLst>
      <p:ext uri="{BB962C8B-B14F-4D97-AF65-F5344CB8AC3E}">
        <p14:creationId xmlns:p14="http://schemas.microsoft.com/office/powerpoint/2010/main" val="249780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543E5F-1FC7-4C79-A2E5-5497C66FE67A}" type="slidenum">
              <a:rPr lang="it-IT" smtClean="0"/>
              <a:pPr/>
              <a:t>22</a:t>
            </a:fld>
            <a:endParaRPr lang="it-IT"/>
          </a:p>
        </p:txBody>
      </p:sp>
    </p:spTree>
    <p:extLst>
      <p:ext uri="{BB962C8B-B14F-4D97-AF65-F5344CB8AC3E}">
        <p14:creationId xmlns:p14="http://schemas.microsoft.com/office/powerpoint/2010/main" val="8280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6543E5F-1FC7-4C79-A2E5-5497C66FE67A}" type="slidenum">
              <a:rPr lang="it-IT" smtClean="0"/>
              <a:pPr/>
              <a:t>31</a:t>
            </a:fld>
            <a:endParaRPr lang="it-IT"/>
          </a:p>
        </p:txBody>
      </p:sp>
    </p:spTree>
    <p:extLst>
      <p:ext uri="{BB962C8B-B14F-4D97-AF65-F5344CB8AC3E}">
        <p14:creationId xmlns:p14="http://schemas.microsoft.com/office/powerpoint/2010/main" val="224640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6543E5F-1FC7-4C79-A2E5-5497C66FE67A}" type="slidenum">
              <a:rPr lang="it-IT" smtClean="0"/>
              <a:pPr/>
              <a:t>34</a:t>
            </a:fld>
            <a:endParaRPr lang="it-IT"/>
          </a:p>
        </p:txBody>
      </p:sp>
    </p:spTree>
    <p:extLst>
      <p:ext uri="{BB962C8B-B14F-4D97-AF65-F5344CB8AC3E}">
        <p14:creationId xmlns:p14="http://schemas.microsoft.com/office/powerpoint/2010/main" val="184161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B0D03C-5F33-40E1-8521-77DCF617194E}" type="datetime1">
              <a:rPr lang="it-IT" smtClean="0"/>
              <a:t>10/01/2017</a:t>
            </a:fld>
            <a:endParaRPr lang="it-IT"/>
          </a:p>
        </p:txBody>
      </p:sp>
      <p:sp>
        <p:nvSpPr>
          <p:cNvPr id="5" name="Segnaposto piè di pagina 4"/>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54966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7FA750-8AA7-43D0-B833-F9FE06C777FC}" type="datetime1">
              <a:rPr lang="it-IT" smtClean="0"/>
              <a:t>10/01/2017</a:t>
            </a:fld>
            <a:endParaRPr lang="it-IT"/>
          </a:p>
        </p:txBody>
      </p:sp>
      <p:sp>
        <p:nvSpPr>
          <p:cNvPr id="5" name="Segnaposto piè di pagina 4"/>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42294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EF277B-F030-4F84-AA11-9183000A792A}" type="datetime1">
              <a:rPr lang="it-IT" smtClean="0"/>
              <a:t>10/01/2017</a:t>
            </a:fld>
            <a:endParaRPr lang="it-IT"/>
          </a:p>
        </p:txBody>
      </p:sp>
      <p:sp>
        <p:nvSpPr>
          <p:cNvPr id="5" name="Segnaposto piè di pagina 4"/>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82968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198BB1-EFFB-4D56-9E34-40E8BF12CAD4}" type="datetime1">
              <a:rPr lang="it-IT" smtClean="0"/>
              <a:t>10/01/2017</a:t>
            </a:fld>
            <a:endParaRPr lang="it-IT"/>
          </a:p>
        </p:txBody>
      </p:sp>
      <p:sp>
        <p:nvSpPr>
          <p:cNvPr id="5" name="Segnaposto piè di pagina 4"/>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29836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1730E43-D51D-42E0-8EA4-B162D4176305}" type="datetime1">
              <a:rPr lang="it-IT" smtClean="0"/>
              <a:t>10/01/2017</a:t>
            </a:fld>
            <a:endParaRPr lang="it-IT"/>
          </a:p>
        </p:txBody>
      </p:sp>
      <p:sp>
        <p:nvSpPr>
          <p:cNvPr id="5" name="Segnaposto piè di pagina 4"/>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401639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C1DA0A0-C6B8-4690-9AA5-E0D3F63B4F3D}" type="datetime1">
              <a:rPr lang="it-IT" smtClean="0"/>
              <a:t>10/01/2017</a:t>
            </a:fld>
            <a:endParaRPr lang="it-IT"/>
          </a:p>
        </p:txBody>
      </p:sp>
      <p:sp>
        <p:nvSpPr>
          <p:cNvPr id="6" name="Segnaposto piè di pagina 5"/>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412587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1D5D81-3F22-47A8-949A-25EE0AABA24D}" type="datetime1">
              <a:rPr lang="it-IT" smtClean="0"/>
              <a:t>10/01/2017</a:t>
            </a:fld>
            <a:endParaRPr lang="it-IT"/>
          </a:p>
        </p:txBody>
      </p:sp>
      <p:sp>
        <p:nvSpPr>
          <p:cNvPr id="8" name="Segnaposto piè di pagina 7"/>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243183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D1EE9E3-27FD-4874-BB43-79E915F942CC}" type="datetime1">
              <a:rPr lang="it-IT" smtClean="0"/>
              <a:t>10/01/2017</a:t>
            </a:fld>
            <a:endParaRPr lang="it-IT"/>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221095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BB3D3DC-C56E-4BA9-BEB3-2B2F7AC2E237}" type="datetime1">
              <a:rPr lang="it-IT" smtClean="0"/>
              <a:t>10/01/2017</a:t>
            </a:fld>
            <a:endParaRPr lang="it-IT"/>
          </a:p>
        </p:txBody>
      </p:sp>
      <p:sp>
        <p:nvSpPr>
          <p:cNvPr id="3" name="Segnaposto piè di pagina 2"/>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57548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F76A846-DC01-41EA-80D1-3C9B7919466F}" type="datetime1">
              <a:rPr lang="it-IT" smtClean="0"/>
              <a:t>10/01/2017</a:t>
            </a:fld>
            <a:endParaRPr lang="it-IT"/>
          </a:p>
        </p:txBody>
      </p:sp>
      <p:sp>
        <p:nvSpPr>
          <p:cNvPr id="6" name="Segnaposto piè di pagina 5"/>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65025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5BF106-1A04-4177-B1AC-8E92D3E80151}" type="datetime1">
              <a:rPr lang="it-IT" smtClean="0"/>
              <a:t>10/01/2017</a:t>
            </a:fld>
            <a:endParaRPr lang="it-IT"/>
          </a:p>
        </p:txBody>
      </p:sp>
      <p:sp>
        <p:nvSpPr>
          <p:cNvPr id="6" name="Segnaposto piè di pagina 5"/>
          <p:cNvSpPr>
            <a:spLocks noGrp="1"/>
          </p:cNvSpPr>
          <p:nvPr>
            <p:ph type="ftr" sz="quarter" idx="11"/>
          </p:nvPr>
        </p:nvSpPr>
        <p:spPr/>
        <p:txBody>
          <a:bodyPr/>
          <a:lstStyle/>
          <a:p>
            <a:r>
              <a:rPr lang="it-IT" smtClean="0"/>
              <a:t>giornata della trasparenza 2016 - a cura del r.p.c. dott. Lazzaro Francesco</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01372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15F27-A994-41C7-8063-186CEBAF0BB5}" type="datetime1">
              <a:rPr lang="it-IT" smtClean="0"/>
              <a:t>10/01/2017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giornata della trasparenza 2016 - a cura del r.p.c. dott. Lazzaro Francesco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extLst>
      <p:ext uri="{BB962C8B-B14F-4D97-AF65-F5344CB8AC3E}">
        <p14:creationId xmlns:p14="http://schemas.microsoft.com/office/powerpoint/2010/main" val="17031118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package" Target="../embeddings/Foglio_di_lavoro_di_Microsoft_Excel4.xls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Foglio_di_lavoro_di_Microsoft_Excel5.xls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package" Target="../embeddings/Foglio_di_lavoro_di_Microsoft_Excel6.xlsx"/></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package" Target="../embeddings/Foglio_di_lavoro_di_Microsoft_Excel7.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package" Target="../embeddings/Foglio_di_lavoro_di_Microsoft_Excel8.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package" Target="../embeddings/Foglio_di_lavoro_di_Microsoft_Excel9.xls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integrita.trasparenza@comune.bisceglie.bt.it" TargetMode="External"/><Relationship Id="rId2" Type="http://schemas.openxmlformats.org/officeDocument/2006/relationships/hyperlink" Target="http://www.comune.bisceglie.bt.i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Foglio_di_lavoro_di_Microsoft_Excel1.xls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Foglio_di_lavoro_di_Microsoft_Excel2.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Foglio_di_lavoro_di_Microsoft_Excel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154834"/>
            <a:ext cx="8208912" cy="2786334"/>
          </a:xfrm>
        </p:spPr>
        <p:txBody>
          <a:bodyPr>
            <a:normAutofit/>
          </a:bodyPr>
          <a:lstStyle/>
          <a:p>
            <a:pPr algn="just"/>
            <a:r>
              <a:rPr lang="it-IT" sz="3100" dirty="0" smtClean="0">
                <a:latin typeface="+mj-lt"/>
              </a:rPr>
              <a:t>GIORNATA </a:t>
            </a:r>
            <a:r>
              <a:rPr lang="it-IT" sz="3100" dirty="0">
                <a:latin typeface="+mj-lt"/>
              </a:rPr>
              <a:t>DELLA </a:t>
            </a:r>
            <a:r>
              <a:rPr lang="it-IT" sz="3100" dirty="0" smtClean="0">
                <a:latin typeface="+mj-lt"/>
              </a:rPr>
              <a:t>TRASPARENZA 2016</a:t>
            </a:r>
            <a:br>
              <a:rPr lang="it-IT" sz="3100" dirty="0" smtClean="0">
                <a:latin typeface="+mj-lt"/>
              </a:rPr>
            </a:br>
            <a:r>
              <a:rPr lang="it-IT" sz="4000" dirty="0" smtClean="0">
                <a:latin typeface="+mj-lt"/>
              </a:rPr>
              <a:t>- </a:t>
            </a:r>
            <a:r>
              <a:rPr lang="it-IT" sz="2700" cap="none" dirty="0" smtClean="0">
                <a:latin typeface="+mj-lt"/>
              </a:rPr>
              <a:t>le linee strategiche per l’aggiornamento del piano di prevenzione per il triennio 2017/2019 </a:t>
            </a:r>
            <a:br>
              <a:rPr lang="it-IT" sz="2700" cap="none" dirty="0" smtClean="0">
                <a:latin typeface="+mj-lt"/>
              </a:rPr>
            </a:br>
            <a:r>
              <a:rPr lang="it-IT" sz="2700" cap="none" dirty="0" smtClean="0">
                <a:latin typeface="+mj-lt"/>
              </a:rPr>
              <a:t>- le nuove forme del diritto di accesso: generalizzato, civico, documentale</a:t>
            </a:r>
            <a:endParaRPr lang="it-IT" sz="2700" cap="none" dirty="0">
              <a:latin typeface="+mj-lt"/>
            </a:endParaRPr>
          </a:p>
        </p:txBody>
      </p:sp>
      <p:sp>
        <p:nvSpPr>
          <p:cNvPr id="3" name="Sottotitolo 2"/>
          <p:cNvSpPr>
            <a:spLocks noGrp="1"/>
          </p:cNvSpPr>
          <p:nvPr>
            <p:ph type="body" idx="1"/>
          </p:nvPr>
        </p:nvSpPr>
        <p:spPr>
          <a:xfrm>
            <a:off x="722313" y="5013176"/>
            <a:ext cx="7772400" cy="1500187"/>
          </a:xfrm>
        </p:spPr>
        <p:txBody>
          <a:bodyPr>
            <a:normAutofit lnSpcReduction="10000"/>
          </a:bodyPr>
          <a:lstStyle/>
          <a:p>
            <a:endParaRPr lang="it-IT" sz="2800" dirty="0">
              <a:solidFill>
                <a:schemeClr val="tx1"/>
              </a:solidFill>
              <a:latin typeface="+mj-lt"/>
            </a:endParaRPr>
          </a:p>
          <a:p>
            <a:r>
              <a:rPr lang="it-IT" sz="2800" dirty="0" smtClean="0">
                <a:solidFill>
                  <a:schemeClr val="accent1">
                    <a:lumMod val="75000"/>
                  </a:schemeClr>
                </a:solidFill>
                <a:latin typeface="+mj-lt"/>
              </a:rPr>
              <a:t>Giovedì 29 dicembre 2016</a:t>
            </a:r>
          </a:p>
          <a:p>
            <a:pPr algn="r"/>
            <a:r>
              <a:rPr lang="it-IT" sz="2800" dirty="0" smtClean="0">
                <a:solidFill>
                  <a:schemeClr val="accent1">
                    <a:lumMod val="75000"/>
                  </a:schemeClr>
                </a:solidFill>
                <a:latin typeface="+mj-lt"/>
              </a:rPr>
              <a:t>Auditorium Santa Croce</a:t>
            </a:r>
          </a:p>
        </p:txBody>
      </p:sp>
      <p:sp>
        <p:nvSpPr>
          <p:cNvPr id="5" name="Segnaposto piè di pagina 4"/>
          <p:cNvSpPr>
            <a:spLocks noGrp="1"/>
          </p:cNvSpPr>
          <p:nvPr>
            <p:ph type="ftr" sz="quarter" idx="11"/>
          </p:nvPr>
        </p:nvSpPr>
        <p:spPr>
          <a:xfrm>
            <a:off x="179512" y="18288"/>
            <a:ext cx="8640960" cy="329184"/>
          </a:xfrm>
        </p:spPr>
        <p:txBody>
          <a:bodyPr/>
          <a:lstStyle/>
          <a:p>
            <a:r>
              <a:rPr lang="it-IT" dirty="0" smtClean="0"/>
              <a:t>giornata della trasparenza 2016 - a cura del </a:t>
            </a:r>
            <a:r>
              <a:rPr lang="it-IT" dirty="0" err="1" smtClean="0"/>
              <a:t>r.p.c</a:t>
            </a:r>
            <a:r>
              <a:rPr lang="it-IT" dirty="0" smtClean="0"/>
              <a:t>. dott. Lazzaro Francesco</a:t>
            </a:r>
            <a:endParaRPr lang="it-IT" dirty="0"/>
          </a:p>
        </p:txBody>
      </p:sp>
      <p:pic>
        <p:nvPicPr>
          <p:cNvPr id="4" name="Immagine 3" descr="stemma.gif"/>
          <p:cNvPicPr>
            <a:picLocks noChangeAspect="1"/>
          </p:cNvPicPr>
          <p:nvPr/>
        </p:nvPicPr>
        <p:blipFill>
          <a:blip r:embed="rId3" cstate="print"/>
          <a:stretch>
            <a:fillRect/>
          </a:stretch>
        </p:blipFill>
        <p:spPr>
          <a:xfrm>
            <a:off x="4067944" y="692695"/>
            <a:ext cx="1152128" cy="12663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3895544723"/>
              </p:ext>
            </p:extLst>
          </p:nvPr>
        </p:nvGraphicFramePr>
        <p:xfrm>
          <a:off x="683568" y="692696"/>
          <a:ext cx="7920880" cy="5256584"/>
        </p:xfrm>
        <a:graphic>
          <a:graphicData uri="http://schemas.openxmlformats.org/presentationml/2006/ole">
            <mc:AlternateContent xmlns:mc="http://schemas.openxmlformats.org/markup-compatibility/2006">
              <mc:Choice xmlns:v="urn:schemas-microsoft-com:vml" Requires="v">
                <p:oleObj spid="_x0000_s4108" name="Foglio di lavoro" r:id="rId4" imgW="9658333" imgH="5343570" progId="Excel.Sheet.12">
                  <p:embed/>
                </p:oleObj>
              </mc:Choice>
              <mc:Fallback>
                <p:oleObj name="Foglio di lavoro" r:id="rId4" imgW="9658333" imgH="5343570" progId="Excel.Sheet.12">
                  <p:embed/>
                  <p:pic>
                    <p:nvPicPr>
                      <p:cNvPr id="0" name=""/>
                      <p:cNvPicPr/>
                      <p:nvPr/>
                    </p:nvPicPr>
                    <p:blipFill>
                      <a:blip r:embed="rId5"/>
                      <a:stretch>
                        <a:fillRect/>
                      </a:stretch>
                    </p:blipFill>
                    <p:spPr>
                      <a:xfrm>
                        <a:off x="683568" y="692696"/>
                        <a:ext cx="7920880" cy="5256584"/>
                      </a:xfrm>
                      <a:prstGeom prst="rect">
                        <a:avLst/>
                      </a:prstGeom>
                    </p:spPr>
                  </p:pic>
                </p:oleObj>
              </mc:Fallback>
            </mc:AlternateContent>
          </a:graphicData>
        </a:graphic>
      </p:graphicFrame>
    </p:spTree>
    <p:extLst>
      <p:ext uri="{BB962C8B-B14F-4D97-AF65-F5344CB8AC3E}">
        <p14:creationId xmlns:p14="http://schemas.microsoft.com/office/powerpoint/2010/main" val="350047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2539669385"/>
              </p:ext>
            </p:extLst>
          </p:nvPr>
        </p:nvGraphicFramePr>
        <p:xfrm>
          <a:off x="827584" y="404664"/>
          <a:ext cx="7488832" cy="5760640"/>
        </p:xfrm>
        <a:graphic>
          <a:graphicData uri="http://schemas.openxmlformats.org/presentationml/2006/ole">
            <mc:AlternateContent xmlns:mc="http://schemas.openxmlformats.org/markup-compatibility/2006">
              <mc:Choice xmlns:v="urn:schemas-microsoft-com:vml" Requires="v">
                <p:oleObj spid="_x0000_s5132" name="Foglio di lavoro" r:id="rId4" imgW="9658333" imgH="6410340" progId="Excel.Sheet.12">
                  <p:embed/>
                </p:oleObj>
              </mc:Choice>
              <mc:Fallback>
                <p:oleObj name="Foglio di lavoro" r:id="rId4" imgW="9658333" imgH="6410340" progId="Excel.Sheet.12">
                  <p:embed/>
                  <p:pic>
                    <p:nvPicPr>
                      <p:cNvPr id="0" name=""/>
                      <p:cNvPicPr/>
                      <p:nvPr/>
                    </p:nvPicPr>
                    <p:blipFill>
                      <a:blip r:embed="rId5"/>
                      <a:stretch>
                        <a:fillRect/>
                      </a:stretch>
                    </p:blipFill>
                    <p:spPr>
                      <a:xfrm>
                        <a:off x="827584" y="404664"/>
                        <a:ext cx="7488832" cy="5760640"/>
                      </a:xfrm>
                      <a:prstGeom prst="rect">
                        <a:avLst/>
                      </a:prstGeom>
                    </p:spPr>
                  </p:pic>
                </p:oleObj>
              </mc:Fallback>
            </mc:AlternateContent>
          </a:graphicData>
        </a:graphic>
      </p:graphicFrame>
    </p:spTree>
    <p:extLst>
      <p:ext uri="{BB962C8B-B14F-4D97-AF65-F5344CB8AC3E}">
        <p14:creationId xmlns:p14="http://schemas.microsoft.com/office/powerpoint/2010/main" val="294529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923191907"/>
              </p:ext>
            </p:extLst>
          </p:nvPr>
        </p:nvGraphicFramePr>
        <p:xfrm>
          <a:off x="755576" y="404664"/>
          <a:ext cx="7848872" cy="5760640"/>
        </p:xfrm>
        <a:graphic>
          <a:graphicData uri="http://schemas.openxmlformats.org/presentationml/2006/ole">
            <mc:AlternateContent xmlns:mc="http://schemas.openxmlformats.org/markup-compatibility/2006">
              <mc:Choice xmlns:v="urn:schemas-microsoft-com:vml" Requires="v">
                <p:oleObj spid="_x0000_s6156" name="Foglio di lavoro" r:id="rId4" imgW="9658333" imgH="6010200" progId="Excel.Sheet.12">
                  <p:embed/>
                </p:oleObj>
              </mc:Choice>
              <mc:Fallback>
                <p:oleObj name="Foglio di lavoro" r:id="rId4" imgW="9658333" imgH="6010200" progId="Excel.Sheet.12">
                  <p:embed/>
                  <p:pic>
                    <p:nvPicPr>
                      <p:cNvPr id="0" name=""/>
                      <p:cNvPicPr/>
                      <p:nvPr/>
                    </p:nvPicPr>
                    <p:blipFill>
                      <a:blip r:embed="rId5"/>
                      <a:stretch>
                        <a:fillRect/>
                      </a:stretch>
                    </p:blipFill>
                    <p:spPr>
                      <a:xfrm>
                        <a:off x="755576" y="404664"/>
                        <a:ext cx="7848872" cy="5760640"/>
                      </a:xfrm>
                      <a:prstGeom prst="rect">
                        <a:avLst/>
                      </a:prstGeom>
                    </p:spPr>
                  </p:pic>
                </p:oleObj>
              </mc:Fallback>
            </mc:AlternateContent>
          </a:graphicData>
        </a:graphic>
      </p:graphicFrame>
    </p:spTree>
    <p:extLst>
      <p:ext uri="{BB962C8B-B14F-4D97-AF65-F5344CB8AC3E}">
        <p14:creationId xmlns:p14="http://schemas.microsoft.com/office/powerpoint/2010/main" val="286441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327180079"/>
              </p:ext>
            </p:extLst>
          </p:nvPr>
        </p:nvGraphicFramePr>
        <p:xfrm>
          <a:off x="683568" y="404664"/>
          <a:ext cx="7704856" cy="5688632"/>
        </p:xfrm>
        <a:graphic>
          <a:graphicData uri="http://schemas.openxmlformats.org/presentationml/2006/ole">
            <mc:AlternateContent xmlns:mc="http://schemas.openxmlformats.org/markup-compatibility/2006">
              <mc:Choice xmlns:v="urn:schemas-microsoft-com:vml" Requires="v">
                <p:oleObj spid="_x0000_s7180" name="Foglio di lavoro" r:id="rId4" imgW="9658333" imgH="7820010" progId="Excel.Sheet.12">
                  <p:embed/>
                </p:oleObj>
              </mc:Choice>
              <mc:Fallback>
                <p:oleObj name="Foglio di lavoro" r:id="rId4" imgW="9658333" imgH="7820010" progId="Excel.Sheet.12">
                  <p:embed/>
                  <p:pic>
                    <p:nvPicPr>
                      <p:cNvPr id="0" name=""/>
                      <p:cNvPicPr/>
                      <p:nvPr/>
                    </p:nvPicPr>
                    <p:blipFill>
                      <a:blip r:embed="rId5"/>
                      <a:stretch>
                        <a:fillRect/>
                      </a:stretch>
                    </p:blipFill>
                    <p:spPr>
                      <a:xfrm>
                        <a:off x="683568" y="404664"/>
                        <a:ext cx="7704856" cy="5688632"/>
                      </a:xfrm>
                      <a:prstGeom prst="rect">
                        <a:avLst/>
                      </a:prstGeom>
                    </p:spPr>
                  </p:pic>
                </p:oleObj>
              </mc:Fallback>
            </mc:AlternateContent>
          </a:graphicData>
        </a:graphic>
      </p:graphicFrame>
    </p:spTree>
    <p:extLst>
      <p:ext uri="{BB962C8B-B14F-4D97-AF65-F5344CB8AC3E}">
        <p14:creationId xmlns:p14="http://schemas.microsoft.com/office/powerpoint/2010/main" val="89358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4019362463"/>
              </p:ext>
            </p:extLst>
          </p:nvPr>
        </p:nvGraphicFramePr>
        <p:xfrm>
          <a:off x="755576" y="476672"/>
          <a:ext cx="7848872" cy="5688632"/>
        </p:xfrm>
        <a:graphic>
          <a:graphicData uri="http://schemas.openxmlformats.org/presentationml/2006/ole">
            <mc:AlternateContent xmlns:mc="http://schemas.openxmlformats.org/markup-compatibility/2006">
              <mc:Choice xmlns:v="urn:schemas-microsoft-com:vml" Requires="v">
                <p:oleObj spid="_x0000_s8204" name="Foglio di lavoro" r:id="rId4" imgW="9658333" imgH="9972720" progId="Excel.Sheet.12">
                  <p:embed/>
                </p:oleObj>
              </mc:Choice>
              <mc:Fallback>
                <p:oleObj name="Foglio di lavoro" r:id="rId4" imgW="9658333" imgH="9972720" progId="Excel.Sheet.12">
                  <p:embed/>
                  <p:pic>
                    <p:nvPicPr>
                      <p:cNvPr id="0" name=""/>
                      <p:cNvPicPr/>
                      <p:nvPr/>
                    </p:nvPicPr>
                    <p:blipFill>
                      <a:blip r:embed="rId5"/>
                      <a:stretch>
                        <a:fillRect/>
                      </a:stretch>
                    </p:blipFill>
                    <p:spPr>
                      <a:xfrm>
                        <a:off x="755576" y="476672"/>
                        <a:ext cx="7848872" cy="5688632"/>
                      </a:xfrm>
                      <a:prstGeom prst="rect">
                        <a:avLst/>
                      </a:prstGeom>
                    </p:spPr>
                  </p:pic>
                </p:oleObj>
              </mc:Fallback>
            </mc:AlternateContent>
          </a:graphicData>
        </a:graphic>
      </p:graphicFrame>
    </p:spTree>
    <p:extLst>
      <p:ext uri="{BB962C8B-B14F-4D97-AF65-F5344CB8AC3E}">
        <p14:creationId xmlns:p14="http://schemas.microsoft.com/office/powerpoint/2010/main" val="271697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4269320205"/>
              </p:ext>
            </p:extLst>
          </p:nvPr>
        </p:nvGraphicFramePr>
        <p:xfrm>
          <a:off x="395536" y="620688"/>
          <a:ext cx="8136904" cy="5400600"/>
        </p:xfrm>
        <a:graphic>
          <a:graphicData uri="http://schemas.openxmlformats.org/presentationml/2006/ole">
            <mc:AlternateContent xmlns:mc="http://schemas.openxmlformats.org/markup-compatibility/2006">
              <mc:Choice xmlns:v="urn:schemas-microsoft-com:vml" Requires="v">
                <p:oleObj spid="_x0000_s9228" name="Foglio di lavoro" r:id="rId4" imgW="9658333" imgH="7058070" progId="Excel.Sheet.12">
                  <p:embed/>
                </p:oleObj>
              </mc:Choice>
              <mc:Fallback>
                <p:oleObj name="Foglio di lavoro" r:id="rId4" imgW="9658333" imgH="7058070" progId="Excel.Sheet.12">
                  <p:embed/>
                  <p:pic>
                    <p:nvPicPr>
                      <p:cNvPr id="0" name=""/>
                      <p:cNvPicPr/>
                      <p:nvPr/>
                    </p:nvPicPr>
                    <p:blipFill>
                      <a:blip r:embed="rId5"/>
                      <a:stretch>
                        <a:fillRect/>
                      </a:stretch>
                    </p:blipFill>
                    <p:spPr>
                      <a:xfrm>
                        <a:off x="395536" y="620688"/>
                        <a:ext cx="8136904" cy="5400600"/>
                      </a:xfrm>
                      <a:prstGeom prst="rect">
                        <a:avLst/>
                      </a:prstGeom>
                    </p:spPr>
                  </p:pic>
                </p:oleObj>
              </mc:Fallback>
            </mc:AlternateContent>
          </a:graphicData>
        </a:graphic>
      </p:graphicFrame>
    </p:spTree>
    <p:extLst>
      <p:ext uri="{BB962C8B-B14F-4D97-AF65-F5344CB8AC3E}">
        <p14:creationId xmlns:p14="http://schemas.microsoft.com/office/powerpoint/2010/main" val="135799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003232" cy="375320"/>
          </a:xfrm>
        </p:spPr>
        <p:txBody>
          <a:bodyPr>
            <a:noAutofit/>
          </a:bodyPr>
          <a:lstStyle/>
          <a:p>
            <a:pPr algn="ctr"/>
            <a:r>
              <a:rPr lang="it-IT" sz="2400" dirty="0" smtClean="0">
                <a:latin typeface="+mj-lt"/>
              </a:rPr>
              <a:t>Aggiornamento del piano 2017/ 2019</a:t>
            </a:r>
            <a:endParaRPr lang="it-IT" sz="2400" dirty="0">
              <a:latin typeface="+mj-lt"/>
            </a:endParaRPr>
          </a:p>
        </p:txBody>
      </p:sp>
      <p:sp>
        <p:nvSpPr>
          <p:cNvPr id="3" name="Segnaposto contenuto 2"/>
          <p:cNvSpPr>
            <a:spLocks noGrp="1"/>
          </p:cNvSpPr>
          <p:nvPr>
            <p:ph idx="1"/>
          </p:nvPr>
        </p:nvSpPr>
        <p:spPr>
          <a:xfrm>
            <a:off x="457200" y="1124744"/>
            <a:ext cx="8229600" cy="5352256"/>
          </a:xfrm>
        </p:spPr>
        <p:txBody>
          <a:bodyPr>
            <a:normAutofit fontScale="62500" lnSpcReduction="20000"/>
          </a:bodyPr>
          <a:lstStyle/>
          <a:p>
            <a:pPr algn="just">
              <a:buNone/>
            </a:pPr>
            <a:r>
              <a:rPr lang="it-IT" dirty="0">
                <a:latin typeface="+mj-lt"/>
              </a:rPr>
              <a:t>L’aggiornamento del piano per il triennio 2017/2019, dovrà tener conto delle indicazioni e dei suggerimenti resi dall’ANAC con il nuovo piano nazionale, approvato con deliberazione 831 del 03.08.2016. </a:t>
            </a:r>
            <a:r>
              <a:rPr lang="it-IT" dirty="0" smtClean="0">
                <a:latin typeface="+mj-lt"/>
              </a:rPr>
              <a:t>L’indicazione di fondo che si ricava dal piano nazionale è l’invito ad una più puntuale analisi del contesto interno ed esterno per cogliere le potenziali criticità ed individuare misure concrete, effettivamente attuabili e la cui efficacia possa essere misurata. </a:t>
            </a:r>
          </a:p>
          <a:p>
            <a:pPr algn="just">
              <a:buNone/>
            </a:pPr>
            <a:r>
              <a:rPr lang="it-IT" dirty="0" smtClean="0">
                <a:latin typeface="+mj-lt"/>
              </a:rPr>
              <a:t>Si vuole superare l’idea del piano come mero documento per farlo divenire una guida operativa da costruire ed adattare sulla base dell’esperienza concreta e dell’evoluzione degli scenari. Le misure devono essere specifiche e mirate e ne deve essere assicurata l’applicazione.</a:t>
            </a:r>
          </a:p>
          <a:p>
            <a:pPr algn="just">
              <a:buNone/>
            </a:pPr>
            <a:r>
              <a:rPr lang="it-IT" dirty="0" smtClean="0">
                <a:latin typeface="+mj-lt"/>
              </a:rPr>
              <a:t>Un dato importante è quello della mappatura delle aree di rischio e dei processi, con superamento delle precedenti 4 aree obbligatorie e l’inserimento di ulteriori ipotesi, tra le quali l’urbanistica, la gestione delle risorse finanziarie, le partecipazioni societarie.</a:t>
            </a:r>
          </a:p>
          <a:p>
            <a:pPr algn="just">
              <a:buNone/>
            </a:pPr>
            <a:r>
              <a:rPr lang="it-IT" dirty="0" smtClean="0">
                <a:latin typeface="+mj-lt"/>
              </a:rPr>
              <a:t>Per Bisceglie tali aree erano già mappate con il primo piano come aree aggiuntive a quelle del </a:t>
            </a:r>
            <a:r>
              <a:rPr lang="it-IT" dirty="0" err="1" smtClean="0">
                <a:latin typeface="+mj-lt"/>
              </a:rPr>
              <a:t>p.n.a</a:t>
            </a:r>
            <a:r>
              <a:rPr lang="it-IT" dirty="0" smtClean="0">
                <a:latin typeface="+mj-lt"/>
              </a:rPr>
              <a:t>.</a:t>
            </a:r>
            <a:endParaRPr lang="it-IT" dirty="0">
              <a:latin typeface="+mj-lt"/>
            </a:endParaRPr>
          </a:p>
        </p:txBody>
      </p:sp>
      <p:sp>
        <p:nvSpPr>
          <p:cNvPr id="4" name="Segnaposto piè di pagina 3"/>
          <p:cNvSpPr>
            <a:spLocks noGrp="1"/>
          </p:cNvSpPr>
          <p:nvPr>
            <p:ph type="ftr" sz="quarter" idx="11"/>
          </p:nvPr>
        </p:nvSpPr>
        <p:spPr>
          <a:xfrm>
            <a:off x="179512" y="18288"/>
            <a:ext cx="7364288" cy="314368"/>
          </a:xfrm>
        </p:spPr>
        <p:txBody>
          <a:bodyPr/>
          <a:lstStyle/>
          <a:p>
            <a:pPr algn="l"/>
            <a:r>
              <a:rPr lang="it-IT" smtClean="0"/>
              <a:t>giornata della trasparenza 2016 - a cura del r.p.c. dott. Lazzaro Francesco</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192082"/>
            <a:ext cx="7511473" cy="572622"/>
          </a:xfrm>
        </p:spPr>
        <p:txBody>
          <a:bodyPr>
            <a:normAutofit fontScale="90000"/>
          </a:bodyPr>
          <a:lstStyle/>
          <a:p>
            <a:pPr algn="just"/>
            <a:r>
              <a:rPr lang="it-IT" sz="2400" dirty="0" smtClean="0">
                <a:latin typeface="+mj-lt"/>
              </a:rPr>
              <a:t>GLI INDIRIZZI NELLA NOTA DI AGGIORNAMENTO DEL D.U.P.- 1</a:t>
            </a:r>
            <a:endParaRPr lang="it-IT" sz="2400" dirty="0">
              <a:latin typeface="+mj-lt"/>
            </a:endParaRPr>
          </a:p>
        </p:txBody>
      </p:sp>
      <p:sp>
        <p:nvSpPr>
          <p:cNvPr id="3" name="Segnaposto contenuto 2"/>
          <p:cNvSpPr>
            <a:spLocks noGrp="1"/>
          </p:cNvSpPr>
          <p:nvPr>
            <p:ph idx="1"/>
          </p:nvPr>
        </p:nvSpPr>
        <p:spPr>
          <a:xfrm>
            <a:off x="818348" y="980728"/>
            <a:ext cx="7511472" cy="5121332"/>
          </a:xfrm>
        </p:spPr>
        <p:txBody>
          <a:bodyPr>
            <a:normAutofit fontScale="47500" lnSpcReduction="20000"/>
          </a:bodyPr>
          <a:lstStyle/>
          <a:p>
            <a:pPr marL="0" indent="0" algn="just">
              <a:buNone/>
            </a:pPr>
            <a:r>
              <a:rPr lang="it-IT" dirty="0">
                <a:latin typeface="+mj-lt"/>
              </a:rPr>
              <a:t>i.	</a:t>
            </a:r>
            <a:r>
              <a:rPr lang="it-IT" dirty="0" smtClean="0">
                <a:latin typeface="+mj-lt"/>
              </a:rPr>
              <a:t>Verifica ed aggiornamento della mappatura delle </a:t>
            </a:r>
            <a:r>
              <a:rPr lang="it-IT" dirty="0">
                <a:latin typeface="+mj-lt"/>
              </a:rPr>
              <a:t>aree di rischio, dei processi, dei fattori di rischio e della relativa pesatura, con una rinnovata consapevolezza della metodologia proposta dal piano nazionale e della necessità di un approccio sostanziale e mirato a creare un clima </a:t>
            </a:r>
            <a:r>
              <a:rPr lang="it-IT" dirty="0" smtClean="0">
                <a:latin typeface="+mj-lt"/>
              </a:rPr>
              <a:t>sfavorevole al verificarsi di fenomeni corruttivi, ma anche un sistema di </a:t>
            </a:r>
            <a:r>
              <a:rPr lang="it-IT" dirty="0">
                <a:latin typeface="+mj-lt"/>
              </a:rPr>
              <a:t>prevenzione di fenomeni distorsivi nell’uso di risorse pubbliche e nella gestione delle procedure.</a:t>
            </a:r>
          </a:p>
          <a:p>
            <a:pPr marL="0" indent="0" algn="just">
              <a:buNone/>
            </a:pPr>
            <a:r>
              <a:rPr lang="it-IT" dirty="0">
                <a:latin typeface="+mj-lt"/>
              </a:rPr>
              <a:t>ii.	perfezionamento </a:t>
            </a:r>
            <a:r>
              <a:rPr lang="it-IT" dirty="0" smtClean="0">
                <a:latin typeface="+mj-lt"/>
              </a:rPr>
              <a:t>dell’analisi </a:t>
            </a:r>
            <a:r>
              <a:rPr lang="it-IT" dirty="0">
                <a:latin typeface="+mj-lt"/>
              </a:rPr>
              <a:t>del contesto interno ed esterno al fine di supportare meglio la mappatura dei processi, l’individuazione e ponderazione dei </a:t>
            </a:r>
            <a:r>
              <a:rPr lang="it-IT" dirty="0" smtClean="0">
                <a:latin typeface="+mj-lt"/>
              </a:rPr>
              <a:t>rischi. </a:t>
            </a:r>
            <a:endParaRPr lang="it-IT" dirty="0">
              <a:latin typeface="+mj-lt"/>
            </a:endParaRPr>
          </a:p>
          <a:p>
            <a:pPr marL="0" indent="0" algn="just">
              <a:buNone/>
            </a:pPr>
            <a:r>
              <a:rPr lang="it-IT" dirty="0">
                <a:latin typeface="+mj-lt"/>
              </a:rPr>
              <a:t>iii.	individuazione di misure di trattamento dei rischi ulteriori rispetto a quelle del </a:t>
            </a:r>
            <a:r>
              <a:rPr lang="it-IT" dirty="0" err="1">
                <a:latin typeface="+mj-lt"/>
              </a:rPr>
              <a:t>p.n.a</a:t>
            </a:r>
            <a:r>
              <a:rPr lang="it-IT" dirty="0">
                <a:latin typeface="+mj-lt"/>
              </a:rPr>
              <a:t>. e capaci di assumere </a:t>
            </a:r>
            <a:r>
              <a:rPr lang="it-IT" dirty="0" smtClean="0">
                <a:latin typeface="+mj-lt"/>
              </a:rPr>
              <a:t>carattere puntuale, concreto  </a:t>
            </a:r>
            <a:r>
              <a:rPr lang="it-IT" dirty="0">
                <a:latin typeface="+mj-lt"/>
              </a:rPr>
              <a:t>e </a:t>
            </a:r>
            <a:r>
              <a:rPr lang="it-IT" dirty="0" smtClean="0">
                <a:latin typeface="+mj-lt"/>
              </a:rPr>
              <a:t>specifico </a:t>
            </a:r>
            <a:r>
              <a:rPr lang="it-IT" dirty="0">
                <a:latin typeface="+mj-lt"/>
              </a:rPr>
              <a:t>rispetto alle criticità rilevate. L’effettiva attuazione ed applicazione di tali misure dovranno essere tradotte in obiettivi per i dirigenti interessati, da includere nel piano della performance, per assicurare il collegamento tra ciclo della corruzione e ciclo della performance, sia a livello di performance organizzativa che a livello di performance individuale. Per il primo aspetto, così come già in uso, il Piano delle Performance dovrà contemplare una specifica linea strategica trasversale dedicata all’integrità e trasparenza dell’azione amministrativa, con correlati obiettivi a valenza strategica ed operativo\gestionale. Per il secondo aspetto, il raggiungimento dei citati obiettivi ed il rispetto delle previsioni del </a:t>
            </a:r>
            <a:r>
              <a:rPr lang="it-IT" dirty="0" err="1">
                <a:latin typeface="+mj-lt"/>
              </a:rPr>
              <a:t>p.t.c.p</a:t>
            </a:r>
            <a:r>
              <a:rPr lang="it-IT" dirty="0">
                <a:latin typeface="+mj-lt"/>
              </a:rPr>
              <a:t>. , degli obblighi di trasparenza e di quelli di cui al codice di comportamento aziendale, dovranno rientrare tra i fattori di valutazione della prestazione individuale, funzionali al riconoscimento delle </a:t>
            </a:r>
            <a:r>
              <a:rPr lang="it-IT" dirty="0" err="1">
                <a:latin typeface="+mj-lt"/>
              </a:rPr>
              <a:t>premialità</a:t>
            </a:r>
            <a:r>
              <a:rPr lang="it-IT" dirty="0">
                <a:latin typeface="+mj-lt"/>
              </a:rPr>
              <a:t> economiche.</a:t>
            </a:r>
          </a:p>
          <a:p>
            <a:pPr marL="0" indent="0">
              <a:buNone/>
            </a:pPr>
            <a:endParaRPr lang="it-IT" dirty="0">
              <a:latin typeface="+mj-lt"/>
            </a:endParaRPr>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Tree>
    <p:extLst>
      <p:ext uri="{BB962C8B-B14F-4D97-AF65-F5344CB8AC3E}">
        <p14:creationId xmlns:p14="http://schemas.microsoft.com/office/powerpoint/2010/main" val="204583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192082"/>
            <a:ext cx="7511473" cy="572622"/>
          </a:xfrm>
        </p:spPr>
        <p:txBody>
          <a:bodyPr>
            <a:normAutofit fontScale="90000"/>
          </a:bodyPr>
          <a:lstStyle/>
          <a:p>
            <a:pPr algn="just"/>
            <a:r>
              <a:rPr lang="it-IT" sz="2400" dirty="0" smtClean="0">
                <a:latin typeface="+mj-lt"/>
              </a:rPr>
              <a:t>GLI INDIRIZZI NELLA NOTA DI AGGIORNAMENTO DEL D.U.P.- 2</a:t>
            </a:r>
            <a:endParaRPr lang="it-IT" sz="2400" dirty="0">
              <a:latin typeface="+mj-lt"/>
            </a:endParaRPr>
          </a:p>
        </p:txBody>
      </p:sp>
      <p:sp>
        <p:nvSpPr>
          <p:cNvPr id="3" name="Segnaposto contenuto 2"/>
          <p:cNvSpPr>
            <a:spLocks noGrp="1"/>
          </p:cNvSpPr>
          <p:nvPr>
            <p:ph idx="1"/>
          </p:nvPr>
        </p:nvSpPr>
        <p:spPr>
          <a:xfrm>
            <a:off x="818348" y="980728"/>
            <a:ext cx="7511472" cy="5121332"/>
          </a:xfrm>
        </p:spPr>
        <p:txBody>
          <a:bodyPr>
            <a:normAutofit fontScale="40000" lnSpcReduction="20000"/>
          </a:bodyPr>
          <a:lstStyle/>
          <a:p>
            <a:pPr marL="0" indent="0" algn="just">
              <a:buNone/>
            </a:pPr>
            <a:r>
              <a:rPr lang="it-IT" dirty="0">
                <a:latin typeface="+mj-lt"/>
              </a:rPr>
              <a:t>iv.	</a:t>
            </a:r>
            <a:r>
              <a:rPr lang="it-IT" sz="3500" dirty="0">
                <a:latin typeface="+mj-lt"/>
              </a:rPr>
              <a:t>informatizzazione del processo di formazione, gestione e monitoraggio del piano mediante un apposito software, integrato con quello afferente il ciclo della performance ed il sistema dei controlli interni. Anche il processo di segnalazione illeciti, per quanto normato dovrà essere trasferito su modalità digitali per una migliore garanzia di anonimato e protezione di coloro che colgano il senso civico di tale istituto.</a:t>
            </a:r>
          </a:p>
          <a:p>
            <a:pPr marL="0" indent="0" algn="just">
              <a:buNone/>
            </a:pPr>
            <a:r>
              <a:rPr lang="it-IT" sz="3500" dirty="0">
                <a:latin typeface="+mj-lt"/>
              </a:rPr>
              <a:t>v.	rafforzamento e qualificazione della struttura di supporto al responsabile della prevenzione e del sistema di relazione con i dirigenti ed i referenti di settore, </a:t>
            </a:r>
            <a:r>
              <a:rPr lang="it-IT" sz="3500" dirty="0" err="1">
                <a:latin typeface="+mj-lt"/>
              </a:rPr>
              <a:t>affinchè</a:t>
            </a:r>
            <a:r>
              <a:rPr lang="it-IT" sz="3500" dirty="0">
                <a:latin typeface="+mj-lt"/>
              </a:rPr>
              <a:t> il tema della prevenzione della corruzione sia vissuto come una dimensione necessaria e fondamentale di ogni articolazione organizzativa. Il gruppo di lavoro trasversale, già in essere, andrà meglio strutturato e reso più operativo per creare modelli gestionali coerenti nelle diverse articolazioni</a:t>
            </a:r>
          </a:p>
          <a:p>
            <a:pPr marL="0" indent="0" algn="just">
              <a:buNone/>
            </a:pPr>
            <a:r>
              <a:rPr lang="it-IT" sz="3500" dirty="0">
                <a:latin typeface="+mj-lt"/>
              </a:rPr>
              <a:t>vi. formazione di tutto il personale sui temi etici e valoriali dell’integrità, dell’onesta ed equità, del senso civico e di servizio verso la collettività. Al di là ed in aggiunta alla formazione tecnica e settoriale sulle norme e procedure che regolano l’attività delle diverse articolazioni organizzative dell’ente, si intende puntare su una formazione valoriale che miri a creare una carta di valori condivisi sui quali tutti i dipendenti sono chiamati a misurarsi. Una carta dei valori che sia segno distintivo del dipendente comunale, facendo riscoprire l’orgoglio di essere a servizio dei cittadini e contribuendo al recupero del ruolo e della considerazione sociale. In tale logica tutto il personale sarà coinvolto nella individuazione e costruzione dal basso di possibili misure connotate da concretezza, praticità, sostenibilità ed efficacia.</a:t>
            </a:r>
          </a:p>
          <a:p>
            <a:pPr marL="0" indent="0" algn="just">
              <a:buNone/>
            </a:pPr>
            <a:r>
              <a:rPr lang="it-IT" sz="3500" dirty="0">
                <a:latin typeface="+mj-lt"/>
              </a:rPr>
              <a:t>vii. perseguimento di più elevati livelli di trasparenza, non solo mediante la puntuale applicazione dell’accesso civico, ma altresì mediante l’automatizzazione di processi e di adempimenti di pubblicazione di dati e documenti, con finalità di semplificazione, velocizzazione ed efficacia. Le recenti linee guida sull’accesso civico e sulla rivisitazione degli obblighi di pubblicazione ex </a:t>
            </a:r>
            <a:r>
              <a:rPr lang="it-IT" sz="3500" dirty="0" err="1">
                <a:latin typeface="+mj-lt"/>
              </a:rPr>
              <a:t>d.leg.vo</a:t>
            </a:r>
            <a:r>
              <a:rPr lang="it-IT" sz="3500" dirty="0">
                <a:latin typeface="+mj-lt"/>
              </a:rPr>
              <a:t> 33/2013, come da linee guida ANAC in consultazione, costituiscono occasione di verifica e revisione di quanto già realizzato dal 2013.</a:t>
            </a:r>
          </a:p>
          <a:p>
            <a:pPr marL="0" indent="0">
              <a:buNone/>
            </a:pPr>
            <a:endParaRPr lang="it-IT" dirty="0">
              <a:latin typeface="+mj-lt"/>
            </a:endParaRPr>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Tree>
    <p:extLst>
      <p:ext uri="{BB962C8B-B14F-4D97-AF65-F5344CB8AC3E}">
        <p14:creationId xmlns:p14="http://schemas.microsoft.com/office/powerpoint/2010/main" val="26363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404664"/>
            <a:ext cx="7511473" cy="456718"/>
          </a:xfrm>
        </p:spPr>
        <p:txBody>
          <a:bodyPr>
            <a:noAutofit/>
          </a:bodyPr>
          <a:lstStyle/>
          <a:p>
            <a:r>
              <a:rPr lang="it-IT" sz="2000" dirty="0" smtClean="0">
                <a:latin typeface="+mj-lt"/>
              </a:rPr>
              <a:t>Dal </a:t>
            </a:r>
            <a:r>
              <a:rPr lang="it-IT" sz="2000" dirty="0" err="1" smtClean="0">
                <a:latin typeface="+mj-lt"/>
              </a:rPr>
              <a:t>d.u.p</a:t>
            </a:r>
            <a:r>
              <a:rPr lang="it-IT" sz="2000" dirty="0" smtClean="0">
                <a:latin typeface="+mj-lt"/>
              </a:rPr>
              <a:t>. al piano delle performance: gli obiettivi STRATEGICI</a:t>
            </a:r>
            <a:endParaRPr lang="it-IT" sz="2000" dirty="0">
              <a:latin typeface="+mj-lt"/>
            </a:endParaRPr>
          </a:p>
        </p:txBody>
      </p:sp>
      <p:sp>
        <p:nvSpPr>
          <p:cNvPr id="3" name="Segnaposto contenuto 2"/>
          <p:cNvSpPr>
            <a:spLocks noGrp="1"/>
          </p:cNvSpPr>
          <p:nvPr>
            <p:ph idx="1"/>
          </p:nvPr>
        </p:nvSpPr>
        <p:spPr>
          <a:xfrm>
            <a:off x="755576" y="980728"/>
            <a:ext cx="7776864" cy="5121332"/>
          </a:xfrm>
        </p:spPr>
        <p:txBody>
          <a:bodyPr>
            <a:normAutofit fontScale="62500" lnSpcReduction="20000"/>
          </a:bodyPr>
          <a:lstStyle/>
          <a:p>
            <a:pPr marL="0" indent="0">
              <a:buNone/>
            </a:pPr>
            <a:r>
              <a:rPr lang="it-IT" dirty="0">
                <a:latin typeface="+mj-lt"/>
              </a:rPr>
              <a:t>Sulla base degli indirizzi innanzi espressi, è possibile individuare </a:t>
            </a:r>
            <a:r>
              <a:rPr lang="it-IT" dirty="0" smtClean="0">
                <a:latin typeface="+mj-lt"/>
              </a:rPr>
              <a:t>gli </a:t>
            </a:r>
            <a:r>
              <a:rPr lang="it-IT" dirty="0">
                <a:latin typeface="+mj-lt"/>
              </a:rPr>
              <a:t>obiettivi </a:t>
            </a:r>
            <a:r>
              <a:rPr lang="it-IT" dirty="0" smtClean="0">
                <a:latin typeface="+mj-lt"/>
              </a:rPr>
              <a:t>strategici, trasversali a tutte le missioni ed i programmi dell’ente, </a:t>
            </a:r>
            <a:r>
              <a:rPr lang="it-IT" dirty="0">
                <a:latin typeface="+mj-lt"/>
              </a:rPr>
              <a:t>come di seguito identificati</a:t>
            </a:r>
          </a:p>
          <a:p>
            <a:pPr marL="0" indent="0" algn="just">
              <a:buNone/>
            </a:pPr>
            <a:r>
              <a:rPr lang="it-IT" dirty="0">
                <a:latin typeface="+mj-lt"/>
              </a:rPr>
              <a:t>	1	obiettivo strategico trasversale 1.0.0.1: rafforzare il senso etico e favorire la diffusione della cultura della integrità e della trasparenza presso il personale dipendente</a:t>
            </a:r>
          </a:p>
          <a:p>
            <a:pPr marL="0" indent="0" algn="just">
              <a:buNone/>
            </a:pPr>
            <a:r>
              <a:rPr lang="it-IT" dirty="0">
                <a:latin typeface="+mj-lt"/>
              </a:rPr>
              <a:t>	2	obiettivo strategico trasversale 1.0.0.2: assicurare forme diffuse di controllo sociale in termini propositivi e di partecipazione alle scelte amministrative</a:t>
            </a:r>
          </a:p>
          <a:p>
            <a:pPr marL="0" indent="0" algn="just">
              <a:buNone/>
            </a:pPr>
            <a:r>
              <a:rPr lang="it-IT" dirty="0">
                <a:latin typeface="+mj-lt"/>
              </a:rPr>
              <a:t>	3	obiettivo strategico trasversale 1.0.0.3: rendere gli obblighi di trasparenza occasione di revisione dei procedimenti amministrativi in una prospettiva di semplificazione e velocizzazione dell'azione amministrativa; potenziare e qualificare gli strumenti di </a:t>
            </a:r>
            <a:r>
              <a:rPr lang="it-IT" dirty="0" smtClean="0">
                <a:latin typeface="+mj-lt"/>
              </a:rPr>
              <a:t>controllo interno</a:t>
            </a:r>
          </a:p>
          <a:p>
            <a:pPr marL="0" indent="0" algn="just">
              <a:buNone/>
            </a:pPr>
            <a:r>
              <a:rPr lang="it-IT" dirty="0" smtClean="0">
                <a:latin typeface="+mj-lt"/>
              </a:rPr>
              <a:t>	4	obiettivo strategico trasversale 1.0.0.4: individuare i fattori di rischio, creare un clima sfavorevole alla corruzione ed introdurre meccanismi che possano prevenire tali fenomeni e\o agevolarne l’emersione.</a:t>
            </a:r>
          </a:p>
          <a:p>
            <a:pPr marL="0" indent="0">
              <a:buNone/>
            </a:pPr>
            <a:endParaRPr lang="it-IT" dirty="0">
              <a:latin typeface="+mj-lt"/>
            </a:endParaRPr>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Tree>
    <p:extLst>
      <p:ext uri="{BB962C8B-B14F-4D97-AF65-F5344CB8AC3E}">
        <p14:creationId xmlns:p14="http://schemas.microsoft.com/office/powerpoint/2010/main" val="402722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496944" cy="648072"/>
          </a:xfrm>
        </p:spPr>
        <p:txBody>
          <a:bodyPr>
            <a:noAutofit/>
          </a:bodyPr>
          <a:lstStyle/>
          <a:p>
            <a:pPr algn="ctr"/>
            <a:r>
              <a:rPr lang="it-IT" sz="2400" dirty="0" smtClean="0">
                <a:latin typeface="+mj-lt"/>
              </a:rPr>
              <a:t>il piano di prevenzione della corruzione : finalità</a:t>
            </a:r>
            <a:endParaRPr lang="it-IT" sz="2400" dirty="0">
              <a:latin typeface="+mj-lt"/>
            </a:endParaRPr>
          </a:p>
        </p:txBody>
      </p:sp>
      <p:sp>
        <p:nvSpPr>
          <p:cNvPr id="3" name="Segnaposto contenuto 2"/>
          <p:cNvSpPr>
            <a:spLocks noGrp="1"/>
          </p:cNvSpPr>
          <p:nvPr>
            <p:ph idx="1"/>
          </p:nvPr>
        </p:nvSpPr>
        <p:spPr/>
        <p:txBody>
          <a:bodyPr>
            <a:normAutofit fontScale="70000" lnSpcReduction="20000"/>
          </a:bodyPr>
          <a:lstStyle/>
          <a:p>
            <a:pPr algn="just"/>
            <a:r>
              <a:rPr lang="it-IT" dirty="0" smtClean="0">
                <a:latin typeface="+mj-lt"/>
              </a:rPr>
              <a:t>Le pubbliche amministrazioni, ai sensi dell’art. 1, commi 5 e 60, della l. n. 190 del 2012 debbono adottare il Piano Triennale di Prevenzione della Corruzione.</a:t>
            </a:r>
          </a:p>
          <a:p>
            <a:pPr algn="just"/>
            <a:r>
              <a:rPr lang="it-IT" dirty="0" smtClean="0">
                <a:latin typeface="+mj-lt"/>
              </a:rPr>
              <a:t>Il </a:t>
            </a:r>
            <a:r>
              <a:rPr lang="it-IT" dirty="0" err="1" smtClean="0">
                <a:latin typeface="+mj-lt"/>
              </a:rPr>
              <a:t>P.T.P.C.</a:t>
            </a:r>
            <a:r>
              <a:rPr lang="it-IT" dirty="0" smtClean="0">
                <a:latin typeface="+mj-lt"/>
              </a:rPr>
              <a:t> rappresenta il documento fondamentale dell’amministrazione per la definizione della strategia di prevenzione all’interno di ciascuna amministrazione. </a:t>
            </a:r>
          </a:p>
          <a:p>
            <a:pPr algn="just"/>
            <a:r>
              <a:rPr lang="it-IT" dirty="0" smtClean="0">
                <a:latin typeface="+mj-lt"/>
              </a:rPr>
              <a:t>Il Piano è un documento di natura programmatica che ingloba tutte le misure di prevenzione, di contenuto organizzativo, utili a garantire: </a:t>
            </a:r>
          </a:p>
          <a:p>
            <a:pPr lvl="1" algn="just">
              <a:buFont typeface="Wingdings" panose="05000000000000000000" pitchFamily="2" charset="2"/>
              <a:buChar char="Ø"/>
            </a:pPr>
            <a:r>
              <a:rPr lang="it-IT" dirty="0" smtClean="0">
                <a:latin typeface="+mj-lt"/>
              </a:rPr>
              <a:t> </a:t>
            </a:r>
            <a:r>
              <a:rPr lang="it-IT" b="1" dirty="0" smtClean="0">
                <a:latin typeface="+mj-lt"/>
              </a:rPr>
              <a:t>l’imparzialità oggettiva, assicurando condizioni operative e di contesto che consentano scelte imparziali</a:t>
            </a:r>
          </a:p>
          <a:p>
            <a:pPr lvl="1" algn="just">
              <a:buFont typeface="Wingdings" panose="05000000000000000000" pitchFamily="2" charset="2"/>
              <a:buChar char="Ø"/>
            </a:pPr>
            <a:r>
              <a:rPr lang="it-IT" b="1" dirty="0" smtClean="0">
                <a:latin typeface="+mj-lt"/>
              </a:rPr>
              <a:t>L’imparzialità soggettiva del dirigente\funzionario, riducendo i casi di potenziale ascolto privilegiato di interessi particolari in conflitto con l’interesse generale.</a:t>
            </a:r>
          </a:p>
          <a:p>
            <a:pPr algn="just">
              <a:buNone/>
            </a:pPr>
            <a:endParaRPr lang="it-IT" dirty="0">
              <a:latin typeface="+mj-lt"/>
            </a:endParaRPr>
          </a:p>
        </p:txBody>
      </p:sp>
      <p:sp>
        <p:nvSpPr>
          <p:cNvPr id="4" name="Segnaposto piè di pagina 3"/>
          <p:cNvSpPr>
            <a:spLocks noGrp="1"/>
          </p:cNvSpPr>
          <p:nvPr>
            <p:ph type="ftr" sz="quarter" idx="11"/>
          </p:nvPr>
        </p:nvSpPr>
        <p:spPr>
          <a:xfrm>
            <a:off x="107504" y="18288"/>
            <a:ext cx="7436296" cy="314368"/>
          </a:xfrm>
        </p:spPr>
        <p:txBody>
          <a:bodyPr/>
          <a:lstStyle/>
          <a:p>
            <a:pPr algn="l"/>
            <a:r>
              <a:rPr lang="it-IT" smtClean="0"/>
              <a:t>giornata della trasparenza 2016 - a cura del r.p.c. dott. Lazzaro Francesco</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404664"/>
            <a:ext cx="7511473" cy="576064"/>
          </a:xfrm>
        </p:spPr>
        <p:txBody>
          <a:bodyPr>
            <a:noAutofit/>
          </a:bodyPr>
          <a:lstStyle/>
          <a:p>
            <a:r>
              <a:rPr lang="it-IT" sz="2000" dirty="0" smtClean="0">
                <a:latin typeface="+mj-lt"/>
              </a:rPr>
              <a:t>Dal </a:t>
            </a:r>
            <a:r>
              <a:rPr lang="it-IT" sz="2000" dirty="0" err="1" smtClean="0">
                <a:latin typeface="+mj-lt"/>
              </a:rPr>
              <a:t>d.u.p</a:t>
            </a:r>
            <a:r>
              <a:rPr lang="it-IT" sz="2000" dirty="0" smtClean="0">
                <a:latin typeface="+mj-lt"/>
              </a:rPr>
              <a:t>. al piano delle performance: gli obiettivi OPERATIVI</a:t>
            </a:r>
            <a:endParaRPr lang="it-IT" sz="2000" dirty="0">
              <a:latin typeface="+mj-lt"/>
            </a:endParaRPr>
          </a:p>
        </p:txBody>
      </p:sp>
      <p:sp>
        <p:nvSpPr>
          <p:cNvPr id="3" name="Segnaposto contenuto 2"/>
          <p:cNvSpPr>
            <a:spLocks noGrp="1"/>
          </p:cNvSpPr>
          <p:nvPr>
            <p:ph idx="1"/>
          </p:nvPr>
        </p:nvSpPr>
        <p:spPr>
          <a:xfrm>
            <a:off x="755576" y="1052736"/>
            <a:ext cx="7776864" cy="5184576"/>
          </a:xfrm>
        </p:spPr>
        <p:txBody>
          <a:bodyPr>
            <a:normAutofit fontScale="47500" lnSpcReduction="20000"/>
          </a:bodyPr>
          <a:lstStyle/>
          <a:p>
            <a:pPr marL="0" indent="0" algn="just">
              <a:buNone/>
            </a:pPr>
            <a:r>
              <a:rPr lang="it-IT" dirty="0" smtClean="0">
                <a:latin typeface="+mj-lt"/>
              </a:rPr>
              <a:t>A </a:t>
            </a:r>
            <a:r>
              <a:rPr lang="it-IT" dirty="0">
                <a:latin typeface="+mj-lt"/>
              </a:rPr>
              <a:t>tali obiettivi strategici si ricollegano gli obiettivi gestionali, da assegnare al responsabile per la prevenzione della corruzione o, in modo trasversale, a tutti i dirigenti dell’ente, come di seguito elencati.</a:t>
            </a:r>
          </a:p>
          <a:p>
            <a:pPr marL="0" indent="0" algn="just">
              <a:buNone/>
            </a:pPr>
            <a:r>
              <a:rPr lang="it-IT" dirty="0">
                <a:latin typeface="+mj-lt"/>
              </a:rPr>
              <a:t>1.	applicare le misure del piano di prevenzione della corruzione, compresi gli obblighi di trasparenza. (trasversale)</a:t>
            </a:r>
          </a:p>
          <a:p>
            <a:pPr marL="0" indent="0" algn="just">
              <a:buNone/>
            </a:pPr>
            <a:r>
              <a:rPr lang="it-IT" dirty="0">
                <a:latin typeface="+mj-lt"/>
              </a:rPr>
              <a:t>2.	gestire il controllo successivo di regolarità amministrativa, in collegamento con il piano di prevenzione della corruzione (</a:t>
            </a:r>
            <a:r>
              <a:rPr lang="it-IT" dirty="0" err="1">
                <a:latin typeface="+mj-lt"/>
              </a:rPr>
              <a:t>r.p.c</a:t>
            </a:r>
            <a:r>
              <a:rPr lang="it-IT" dirty="0">
                <a:latin typeface="+mj-lt"/>
              </a:rPr>
              <a:t>.)</a:t>
            </a:r>
          </a:p>
          <a:p>
            <a:pPr marL="0" indent="0" algn="just">
              <a:buNone/>
            </a:pPr>
            <a:r>
              <a:rPr lang="it-IT" dirty="0">
                <a:latin typeface="+mj-lt"/>
              </a:rPr>
              <a:t>3.	Aggiornare il codice di comportamento ed il regolamento per il conferimento\autorizzazione incarichi (</a:t>
            </a:r>
            <a:r>
              <a:rPr lang="it-IT" dirty="0" err="1">
                <a:latin typeface="+mj-lt"/>
              </a:rPr>
              <a:t>r.p.c</a:t>
            </a:r>
            <a:r>
              <a:rPr lang="it-IT" dirty="0">
                <a:latin typeface="+mj-lt"/>
              </a:rPr>
              <a:t>.)</a:t>
            </a:r>
          </a:p>
          <a:p>
            <a:pPr marL="0" indent="0" algn="just">
              <a:buNone/>
            </a:pPr>
            <a:r>
              <a:rPr lang="it-IT" dirty="0">
                <a:latin typeface="+mj-lt"/>
              </a:rPr>
              <a:t>4.	svolgere attività formativa sui temi dell’etica e dell’integrità (</a:t>
            </a:r>
            <a:r>
              <a:rPr lang="it-IT" dirty="0" err="1">
                <a:latin typeface="+mj-lt"/>
              </a:rPr>
              <a:t>r.p.c</a:t>
            </a:r>
            <a:r>
              <a:rPr lang="it-IT" dirty="0">
                <a:latin typeface="+mj-lt"/>
              </a:rPr>
              <a:t>.)</a:t>
            </a:r>
          </a:p>
          <a:p>
            <a:pPr marL="0" indent="0" algn="just">
              <a:buNone/>
            </a:pPr>
            <a:r>
              <a:rPr lang="it-IT" dirty="0">
                <a:latin typeface="+mj-lt"/>
              </a:rPr>
              <a:t>5.	Attuare il monitoraggio sullo stato di attuazione del piano di prevenzione, per il tramite dei referenti (trasversale)</a:t>
            </a:r>
          </a:p>
          <a:p>
            <a:pPr marL="0" indent="0" algn="just">
              <a:buNone/>
            </a:pPr>
            <a:r>
              <a:rPr lang="it-IT" dirty="0">
                <a:latin typeface="+mj-lt"/>
              </a:rPr>
              <a:t>6.	Organizzare le giornate della trasparenza, favorendo la partecipazione dei cittadini (</a:t>
            </a:r>
            <a:r>
              <a:rPr lang="it-IT" dirty="0" err="1">
                <a:latin typeface="+mj-lt"/>
              </a:rPr>
              <a:t>r.p.c</a:t>
            </a:r>
            <a:r>
              <a:rPr lang="it-IT" dirty="0">
                <a:latin typeface="+mj-lt"/>
              </a:rPr>
              <a:t>.)</a:t>
            </a:r>
          </a:p>
          <a:p>
            <a:pPr marL="0" indent="0" algn="just">
              <a:buNone/>
            </a:pPr>
            <a:r>
              <a:rPr lang="it-IT" dirty="0">
                <a:latin typeface="+mj-lt"/>
              </a:rPr>
              <a:t>7.	Perfezionare il sistema di controllo strategico e sulla qualità dei servizi ai fini della redazione del bilancio sociale (</a:t>
            </a:r>
            <a:r>
              <a:rPr lang="it-IT" dirty="0" err="1">
                <a:latin typeface="+mj-lt"/>
              </a:rPr>
              <a:t>r.p.c</a:t>
            </a:r>
            <a:r>
              <a:rPr lang="it-IT" dirty="0">
                <a:latin typeface="+mj-lt"/>
              </a:rPr>
              <a:t>.)</a:t>
            </a:r>
          </a:p>
          <a:p>
            <a:pPr marL="0" indent="0" algn="just">
              <a:buNone/>
            </a:pPr>
            <a:r>
              <a:rPr lang="it-IT" dirty="0">
                <a:latin typeface="+mj-lt"/>
              </a:rPr>
              <a:t>8.	</a:t>
            </a:r>
            <a:r>
              <a:rPr lang="it-IT" dirty="0" smtClean="0">
                <a:latin typeface="+mj-lt"/>
              </a:rPr>
              <a:t>Predisporre regolamentazione diritto di accesso civico e documentale  (</a:t>
            </a:r>
            <a:r>
              <a:rPr lang="it-IT" dirty="0" err="1" smtClean="0">
                <a:latin typeface="+mj-lt"/>
              </a:rPr>
              <a:t>r.p.c</a:t>
            </a:r>
            <a:r>
              <a:rPr lang="it-IT" dirty="0" smtClean="0">
                <a:latin typeface="+mj-lt"/>
              </a:rPr>
              <a:t>.)</a:t>
            </a:r>
          </a:p>
          <a:p>
            <a:pPr marL="0" indent="0" algn="just">
              <a:buNone/>
            </a:pPr>
            <a:r>
              <a:rPr lang="it-IT" dirty="0" smtClean="0">
                <a:latin typeface="+mj-lt"/>
              </a:rPr>
              <a:t>9.	Realizzare un censimento globale dei processi\procedimenti amministrativi, compresa una nuova analisi dei fattori di rischio (trasversale)</a:t>
            </a:r>
          </a:p>
          <a:p>
            <a:pPr marL="0" indent="0" algn="just">
              <a:buNone/>
            </a:pPr>
            <a:r>
              <a:rPr lang="it-IT" dirty="0" smtClean="0">
                <a:latin typeface="+mj-lt"/>
              </a:rPr>
              <a:t>10</a:t>
            </a:r>
            <a:r>
              <a:rPr lang="it-IT" dirty="0">
                <a:latin typeface="+mj-lt"/>
              </a:rPr>
              <a:t>.	Informatizzare la gestione del piano di prevenzione, del controllo successivo di regolarità amministrativa (</a:t>
            </a:r>
            <a:r>
              <a:rPr lang="it-IT" dirty="0" err="1">
                <a:latin typeface="+mj-lt"/>
              </a:rPr>
              <a:t>r.p.c</a:t>
            </a:r>
            <a:r>
              <a:rPr lang="it-IT" dirty="0">
                <a:latin typeface="+mj-lt"/>
              </a:rPr>
              <a:t>.)</a:t>
            </a:r>
          </a:p>
          <a:p>
            <a:pPr marL="0" indent="0" algn="just">
              <a:buNone/>
            </a:pPr>
            <a:r>
              <a:rPr lang="it-IT" dirty="0">
                <a:latin typeface="+mj-lt"/>
              </a:rPr>
              <a:t>11.	Monitorare e misurare la qualità dei servizi erogati (trasversale)</a:t>
            </a:r>
          </a:p>
          <a:p>
            <a:pPr marL="0" indent="0" algn="just">
              <a:buNone/>
            </a:pPr>
            <a:r>
              <a:rPr lang="it-IT" dirty="0">
                <a:latin typeface="+mj-lt"/>
              </a:rPr>
              <a:t>12.	Monitorare e misurare il tempo di conclusione dei procedimenti amministrativi (trasversale)</a:t>
            </a:r>
          </a:p>
          <a:p>
            <a:pPr marL="0" indent="0">
              <a:buNone/>
            </a:pPr>
            <a:endParaRPr lang="it-IT" dirty="0">
              <a:latin typeface="+mj-lt"/>
            </a:endParaRPr>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Tree>
    <p:extLst>
      <p:ext uri="{BB962C8B-B14F-4D97-AF65-F5344CB8AC3E}">
        <p14:creationId xmlns:p14="http://schemas.microsoft.com/office/powerpoint/2010/main" val="271495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260648"/>
            <a:ext cx="7930117" cy="936104"/>
          </a:xfrm>
        </p:spPr>
        <p:txBody>
          <a:bodyPr>
            <a:normAutofit/>
          </a:bodyPr>
          <a:lstStyle/>
          <a:p>
            <a:r>
              <a:rPr lang="it-IT" sz="2000" dirty="0" smtClean="0">
                <a:latin typeface="+mj-lt"/>
              </a:rPr>
              <a:t>F.O.I.A.: UNA INVERSIONE NEI RAPPORTI CITTADINO - AMMINISTRAZIONE</a:t>
            </a:r>
            <a:endParaRPr lang="it-IT" sz="2000" dirty="0">
              <a:latin typeface="+mj-lt"/>
            </a:endParaRPr>
          </a:p>
        </p:txBody>
      </p:sp>
      <p:sp>
        <p:nvSpPr>
          <p:cNvPr id="3" name="Segnaposto contenuto 2"/>
          <p:cNvSpPr>
            <a:spLocks noGrp="1"/>
          </p:cNvSpPr>
          <p:nvPr>
            <p:ph idx="1"/>
          </p:nvPr>
        </p:nvSpPr>
        <p:spPr>
          <a:xfrm>
            <a:off x="467544" y="1196752"/>
            <a:ext cx="8280920" cy="4905308"/>
          </a:xfrm>
        </p:spPr>
        <p:txBody>
          <a:bodyPr>
            <a:normAutofit/>
          </a:bodyPr>
          <a:lstStyle/>
          <a:p>
            <a:pPr marL="0" indent="0" algn="just">
              <a:buNone/>
            </a:pPr>
            <a:r>
              <a:rPr lang="it-IT" sz="2000" dirty="0" smtClean="0">
                <a:latin typeface="+mj-lt"/>
              </a:rPr>
              <a:t>Con l’acronimo </a:t>
            </a:r>
            <a:r>
              <a:rPr lang="it-IT" sz="2000" dirty="0" err="1" smtClean="0">
                <a:latin typeface="+mj-lt"/>
              </a:rPr>
              <a:t>f.o.i.a</a:t>
            </a:r>
            <a:r>
              <a:rPr lang="it-IT" sz="2000" dirty="0" smtClean="0">
                <a:latin typeface="+mj-lt"/>
              </a:rPr>
              <a:t>. (</a:t>
            </a:r>
            <a:r>
              <a:rPr lang="it-IT" sz="2000" dirty="0" err="1" smtClean="0">
                <a:latin typeface="+mj-lt"/>
              </a:rPr>
              <a:t>freedom</a:t>
            </a:r>
            <a:r>
              <a:rPr lang="it-IT" sz="2000" dirty="0" smtClean="0">
                <a:latin typeface="+mj-lt"/>
              </a:rPr>
              <a:t> of information </a:t>
            </a:r>
            <a:r>
              <a:rPr lang="it-IT" sz="2000" dirty="0" err="1" smtClean="0">
                <a:latin typeface="+mj-lt"/>
              </a:rPr>
              <a:t>act</a:t>
            </a:r>
            <a:r>
              <a:rPr lang="it-IT" sz="2000" dirty="0" smtClean="0">
                <a:latin typeface="+mj-lt"/>
              </a:rPr>
              <a:t>) si intende l’introduzione anche nel nostro ordinamento, al pari di quelli di altri stati democratici, soprattutto di matrice anglosassone, del diritto di accedere a tutti i dati, documenti ed informazioni detenuti dalle pubbliche amministrazioni, con il solo limite delle espresse esclusioni di legge.</a:t>
            </a:r>
          </a:p>
          <a:p>
            <a:pPr marL="0" indent="0" algn="just">
              <a:buNone/>
            </a:pPr>
            <a:r>
              <a:rPr lang="it-IT" sz="2000" dirty="0" smtClean="0">
                <a:latin typeface="+mj-lt"/>
              </a:rPr>
              <a:t>Con il decreto legislativo 97\2016, di modifica ed integrazione del decreto legislativo 33/2013 </a:t>
            </a:r>
            <a:r>
              <a:rPr lang="it-IT" sz="2000" dirty="0" err="1" smtClean="0">
                <a:latin typeface="+mj-lt"/>
              </a:rPr>
              <a:t>e’</a:t>
            </a:r>
            <a:r>
              <a:rPr lang="it-IT" sz="2000" dirty="0" smtClean="0">
                <a:latin typeface="+mj-lt"/>
              </a:rPr>
              <a:t> riconosciuto ad ogni cittadino (chiunque) e senza necessità di motivazione (anche in assenza di un interesse specifico) il diritto di avere conoscenza di qualsiasi documento in possesso della pubblica amministrazione (compresi quelli per i quali non ricorra un obbligo di pubblicazione)</a:t>
            </a:r>
            <a:endParaRPr lang="it-IT" sz="2000" dirty="0">
              <a:latin typeface="+mj-lt"/>
            </a:endParaRPr>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Tree>
    <p:extLst>
      <p:ext uri="{BB962C8B-B14F-4D97-AF65-F5344CB8AC3E}">
        <p14:creationId xmlns:p14="http://schemas.microsoft.com/office/powerpoint/2010/main" val="308208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807368"/>
          </a:xfrm>
        </p:spPr>
        <p:txBody>
          <a:bodyPr>
            <a:noAutofit/>
          </a:bodyPr>
          <a:lstStyle/>
          <a:p>
            <a:pPr algn="ctr"/>
            <a:r>
              <a:rPr lang="it-IT" sz="3000" dirty="0" smtClean="0">
                <a:latin typeface="+mj-lt"/>
              </a:rPr>
              <a:t>IL NUOVO DIRITTO DI ACCESSO CIVICO</a:t>
            </a:r>
            <a:endParaRPr lang="it-IT" sz="3000" dirty="0">
              <a:latin typeface="+mj-lt"/>
            </a:endParaRPr>
          </a:p>
        </p:txBody>
      </p:sp>
      <p:sp>
        <p:nvSpPr>
          <p:cNvPr id="3" name="Segnaposto contenuto 2"/>
          <p:cNvSpPr>
            <a:spLocks noGrp="1"/>
          </p:cNvSpPr>
          <p:nvPr>
            <p:ph idx="1"/>
          </p:nvPr>
        </p:nvSpPr>
        <p:spPr>
          <a:xfrm>
            <a:off x="457200" y="1268760"/>
            <a:ext cx="8229600" cy="5208240"/>
          </a:xfrm>
        </p:spPr>
        <p:txBody>
          <a:bodyPr>
            <a:noAutofit/>
          </a:bodyPr>
          <a:lstStyle/>
          <a:p>
            <a:pPr marL="0" lvl="0" indent="0" algn="just">
              <a:buNone/>
            </a:pPr>
            <a:r>
              <a:rPr lang="it-IT" sz="2000" dirty="0" smtClean="0">
                <a:latin typeface="+mj-lt"/>
              </a:rPr>
              <a:t>La ratio della riforma risiede nella dichiarata finalità di favorire forme diffuse di controllo sociale sul perseguimento delle funzioni istituzionali e sull’utilizzo delle risorse pubbliche, al fine di promuovere la partecipazione.</a:t>
            </a:r>
          </a:p>
          <a:p>
            <a:pPr marL="0" lvl="0" indent="0" algn="just">
              <a:buNone/>
            </a:pPr>
            <a:r>
              <a:rPr lang="it-IT" sz="2000" dirty="0" smtClean="0">
                <a:latin typeface="+mj-lt"/>
              </a:rPr>
              <a:t>La trasparenza diviene condizione di garanzia delle libertà individuali, nonché dei diritti civili, politici e sociali, ed integra il diritto ad una buona amministrazione, aperta ed al servizio del cittadino, concorrendo a prevenire e contrastare fenomeni corruttivi, intesi nella ampia accezione di cattiva amministrazione e di distorsione dal perseguimento delle finalità pubbliche.</a:t>
            </a:r>
          </a:p>
          <a:p>
            <a:pPr marL="0" lvl="0" indent="0" algn="just">
              <a:buNone/>
            </a:pPr>
            <a:r>
              <a:rPr lang="it-IT" sz="2000" dirty="0" smtClean="0">
                <a:latin typeface="+mj-lt"/>
              </a:rPr>
              <a:t>Il diritto di accesso rappresenta una delle manifestazioni delle libertà di informazione ed in quanto tale protetto dalla convenzione europea dei diritti dell’uomo. </a:t>
            </a:r>
          </a:p>
          <a:p>
            <a:pPr marL="0" lvl="0" indent="0" algn="just">
              <a:buNone/>
            </a:pPr>
            <a:r>
              <a:rPr lang="it-IT" sz="2000" dirty="0" smtClean="0">
                <a:latin typeface="+mj-lt"/>
              </a:rPr>
              <a:t>Il diritto di informazione è, quindi, generalizzato e la trasparenza costituisce la regola, mentre la riservatezza ed il segreto sono eccezioni.</a:t>
            </a:r>
          </a:p>
        </p:txBody>
      </p:sp>
      <p:sp>
        <p:nvSpPr>
          <p:cNvPr id="4" name="Segnaposto piè di pagina 3"/>
          <p:cNvSpPr>
            <a:spLocks noGrp="1"/>
          </p:cNvSpPr>
          <p:nvPr>
            <p:ph type="ftr" sz="quarter" idx="11"/>
          </p:nvPr>
        </p:nvSpPr>
        <p:spPr>
          <a:xfrm>
            <a:off x="107504" y="18288"/>
            <a:ext cx="7436296" cy="386376"/>
          </a:xfrm>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256172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347472"/>
            <a:ext cx="7511473" cy="489240"/>
          </a:xfrm>
        </p:spPr>
        <p:txBody>
          <a:bodyPr>
            <a:normAutofit/>
          </a:bodyPr>
          <a:lstStyle/>
          <a:p>
            <a:pPr algn="ctr"/>
            <a:r>
              <a:rPr lang="it-IT" sz="2400" dirty="0" smtClean="0">
                <a:latin typeface="+mj-lt"/>
              </a:rPr>
              <a:t>L’ACCESSO GENERALIZZATO: CONTENUTI</a:t>
            </a:r>
            <a:endParaRPr lang="it-IT" sz="2400" dirty="0">
              <a:latin typeface="+mj-lt"/>
            </a:endParaRPr>
          </a:p>
        </p:txBody>
      </p:sp>
      <p:sp>
        <p:nvSpPr>
          <p:cNvPr id="3" name="Segnaposto contenuto 2"/>
          <p:cNvSpPr>
            <a:spLocks noGrp="1"/>
          </p:cNvSpPr>
          <p:nvPr>
            <p:ph idx="1"/>
          </p:nvPr>
        </p:nvSpPr>
        <p:spPr>
          <a:xfrm>
            <a:off x="818348" y="908720"/>
            <a:ext cx="7511472" cy="5193340"/>
          </a:xfrm>
        </p:spPr>
        <p:txBody>
          <a:bodyPr>
            <a:normAutofit fontScale="85000" lnSpcReduction="20000"/>
          </a:bodyPr>
          <a:lstStyle/>
          <a:p>
            <a:pPr marL="0" indent="0" algn="just">
              <a:buNone/>
            </a:pPr>
            <a:r>
              <a:rPr lang="it-IT" sz="3000" dirty="0" smtClean="0">
                <a:latin typeface="+mj-lt"/>
              </a:rPr>
              <a:t>Per le anzidette ragioni il nuovo istituto assume la definizione di «accesso civico generalizzato» e trova il proprio fondamento specifico nel riformulato articolo 5, commi 1 e 2 , del d. </a:t>
            </a:r>
            <a:r>
              <a:rPr lang="it-IT" sz="3000" dirty="0" err="1" smtClean="0">
                <a:latin typeface="+mj-lt"/>
              </a:rPr>
              <a:t>leg.vo</a:t>
            </a:r>
            <a:r>
              <a:rPr lang="it-IT" sz="3000" dirty="0" smtClean="0">
                <a:latin typeface="+mj-lt"/>
              </a:rPr>
              <a:t> 33/2013, ai sensi del quale:</a:t>
            </a:r>
          </a:p>
          <a:p>
            <a:pPr marL="0" indent="0" algn="just">
              <a:buNone/>
            </a:pPr>
            <a:r>
              <a:rPr lang="it-IT" sz="3000" dirty="0" smtClean="0">
                <a:latin typeface="+mj-lt"/>
              </a:rPr>
              <a:t>«chiunque </a:t>
            </a:r>
            <a:r>
              <a:rPr lang="it-IT" sz="3000" dirty="0">
                <a:latin typeface="+mj-lt"/>
              </a:rPr>
              <a:t>ha diritto di accedere ai dati e ai documenti detenuti dalle pubbliche amministrazioni, ulteriori rispetto a quelli oggetto di pubblicazione ai sensi del presente decreto, nel rispetto dei limiti relativi alla tutela di interessi giuridicamente rilevanti secondo quanto previsto dall'articolo 5-bis. </a:t>
            </a:r>
            <a:endParaRPr lang="it-IT" sz="3000" dirty="0" smtClean="0">
              <a:latin typeface="+mj-lt"/>
            </a:endParaRPr>
          </a:p>
          <a:p>
            <a:pPr marL="0" indent="0" algn="just">
              <a:buNone/>
            </a:pPr>
            <a:r>
              <a:rPr lang="it-IT" sz="3000" dirty="0" smtClean="0">
                <a:latin typeface="+mj-lt"/>
              </a:rPr>
              <a:t>«L'esercizio </a:t>
            </a:r>
            <a:r>
              <a:rPr lang="it-IT" sz="3000" dirty="0">
                <a:latin typeface="+mj-lt"/>
              </a:rPr>
              <a:t>del diritto </a:t>
            </a:r>
            <a:r>
              <a:rPr lang="it-IT" sz="3000" dirty="0" smtClean="0">
                <a:latin typeface="+mj-lt"/>
              </a:rPr>
              <a:t>………non </a:t>
            </a:r>
            <a:r>
              <a:rPr lang="it-IT" sz="3000" dirty="0" err="1">
                <a:latin typeface="+mj-lt"/>
              </a:rPr>
              <a:t>e'</a:t>
            </a:r>
            <a:r>
              <a:rPr lang="it-IT" sz="3000" dirty="0">
                <a:latin typeface="+mj-lt"/>
              </a:rPr>
              <a:t> sottoposto ad alcuna limitazione quanto alla legittimazione soggettiva del richiedente</a:t>
            </a:r>
            <a:r>
              <a:rPr lang="it-IT" sz="3000" dirty="0" smtClean="0">
                <a:latin typeface="+mj-lt"/>
              </a:rPr>
              <a:t>.»</a:t>
            </a:r>
          </a:p>
        </p:txBody>
      </p:sp>
      <p:sp>
        <p:nvSpPr>
          <p:cNvPr id="4" name="Segnaposto piè di pagina 3"/>
          <p:cNvSpPr>
            <a:spLocks noGrp="1"/>
          </p:cNvSpPr>
          <p:nvPr>
            <p:ph type="ftr" sz="quarter" idx="11"/>
          </p:nvPr>
        </p:nvSpPr>
        <p:spPr>
          <a:xfrm>
            <a:off x="179512" y="116632"/>
            <a:ext cx="7364288" cy="230840"/>
          </a:xfrm>
        </p:spPr>
        <p:txBody>
          <a:bodyPr/>
          <a:lstStyle/>
          <a:p>
            <a:pPr algn="l"/>
            <a:r>
              <a:rPr lang="it-IT" dirty="0" smtClean="0"/>
              <a:t>giornata della trasparenza 2016 - a cura del </a:t>
            </a:r>
            <a:r>
              <a:rPr lang="it-IT" dirty="0" err="1" smtClean="0"/>
              <a:t>r.p.c</a:t>
            </a:r>
            <a:r>
              <a:rPr lang="it-IT" dirty="0" smtClean="0"/>
              <a:t>. dott. Lazzaro Francesco</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363272" cy="360040"/>
          </a:xfrm>
        </p:spPr>
        <p:txBody>
          <a:bodyPr>
            <a:noAutofit/>
          </a:bodyPr>
          <a:lstStyle/>
          <a:p>
            <a:pPr algn="ctr"/>
            <a:r>
              <a:rPr lang="it-IT" sz="2400" dirty="0" smtClean="0">
                <a:latin typeface="+mj-lt"/>
              </a:rPr>
              <a:t>Modalità di esercizio</a:t>
            </a:r>
            <a:endParaRPr lang="it-IT" sz="2400" dirty="0">
              <a:latin typeface="+mj-lt"/>
            </a:endParaRPr>
          </a:p>
        </p:txBody>
      </p:sp>
      <p:sp>
        <p:nvSpPr>
          <p:cNvPr id="3" name="Segnaposto contenuto 2"/>
          <p:cNvSpPr>
            <a:spLocks noGrp="1"/>
          </p:cNvSpPr>
          <p:nvPr>
            <p:ph idx="1"/>
          </p:nvPr>
        </p:nvSpPr>
        <p:spPr>
          <a:xfrm>
            <a:off x="818348" y="764704"/>
            <a:ext cx="8002124" cy="5832648"/>
          </a:xfrm>
        </p:spPr>
        <p:txBody>
          <a:bodyPr>
            <a:normAutofit fontScale="70000" lnSpcReduction="20000"/>
          </a:bodyPr>
          <a:lstStyle/>
          <a:p>
            <a:pPr algn="just">
              <a:buFontTx/>
              <a:buChar char="-"/>
            </a:pPr>
            <a:r>
              <a:rPr lang="it-IT" dirty="0" smtClean="0">
                <a:latin typeface="+mj-lt"/>
              </a:rPr>
              <a:t>L'istanza </a:t>
            </a:r>
            <a:r>
              <a:rPr lang="it-IT" dirty="0">
                <a:latin typeface="+mj-lt"/>
              </a:rPr>
              <a:t>di accesso civico identifica i dati, le informazioni o i documenti </a:t>
            </a:r>
            <a:r>
              <a:rPr lang="it-IT" dirty="0" smtClean="0">
                <a:latin typeface="+mj-lt"/>
              </a:rPr>
              <a:t>richiesti</a:t>
            </a:r>
          </a:p>
          <a:p>
            <a:pPr algn="just">
              <a:buFontTx/>
              <a:buChar char="-"/>
            </a:pPr>
            <a:r>
              <a:rPr lang="it-IT" dirty="0">
                <a:latin typeface="+mj-lt"/>
              </a:rPr>
              <a:t>L'istanza </a:t>
            </a:r>
            <a:r>
              <a:rPr lang="it-IT" dirty="0" err="1">
                <a:latin typeface="+mj-lt"/>
              </a:rPr>
              <a:t>puo'</a:t>
            </a:r>
            <a:r>
              <a:rPr lang="it-IT" dirty="0">
                <a:latin typeface="+mj-lt"/>
              </a:rPr>
              <a:t> essere trasmessa per via telematica secondo le </a:t>
            </a:r>
            <a:r>
              <a:rPr lang="it-IT" dirty="0" err="1">
                <a:latin typeface="+mj-lt"/>
              </a:rPr>
              <a:t>modalita'</a:t>
            </a:r>
            <a:r>
              <a:rPr lang="it-IT" dirty="0">
                <a:latin typeface="+mj-lt"/>
              </a:rPr>
              <a:t> previste dal decreto legislativo 7 marzo 2005, n. 82, e successive </a:t>
            </a:r>
            <a:r>
              <a:rPr lang="it-IT" dirty="0" smtClean="0">
                <a:latin typeface="+mj-lt"/>
              </a:rPr>
              <a:t>modificazioni</a:t>
            </a:r>
          </a:p>
          <a:p>
            <a:pPr algn="just">
              <a:buFontTx/>
              <a:buChar char="-"/>
            </a:pPr>
            <a:r>
              <a:rPr lang="it-IT" dirty="0" err="1">
                <a:latin typeface="+mj-lt"/>
              </a:rPr>
              <a:t>e'</a:t>
            </a:r>
            <a:r>
              <a:rPr lang="it-IT" dirty="0">
                <a:latin typeface="+mj-lt"/>
              </a:rPr>
              <a:t> presentata </a:t>
            </a:r>
            <a:r>
              <a:rPr lang="it-IT" dirty="0" smtClean="0">
                <a:latin typeface="+mj-lt"/>
              </a:rPr>
              <a:t>alternativamente: </a:t>
            </a:r>
          </a:p>
          <a:p>
            <a:pPr marL="0" indent="0" algn="just">
              <a:buNone/>
            </a:pPr>
            <a:r>
              <a:rPr lang="it-IT" dirty="0">
                <a:latin typeface="+mj-lt"/>
              </a:rPr>
              <a:t>	</a:t>
            </a:r>
            <a:r>
              <a:rPr lang="it-IT" dirty="0" smtClean="0">
                <a:latin typeface="+mj-lt"/>
              </a:rPr>
              <a:t>a</a:t>
            </a:r>
            <a:r>
              <a:rPr lang="it-IT" dirty="0">
                <a:latin typeface="+mj-lt"/>
              </a:rPr>
              <a:t>) all'ufficio che detiene i dati, le informazioni o i </a:t>
            </a:r>
            <a:r>
              <a:rPr lang="it-IT" dirty="0" smtClean="0">
                <a:latin typeface="+mj-lt"/>
              </a:rPr>
              <a:t>	documenti</a:t>
            </a:r>
            <a:r>
              <a:rPr lang="it-IT" dirty="0">
                <a:latin typeface="+mj-lt"/>
              </a:rPr>
              <a:t>; </a:t>
            </a:r>
            <a:r>
              <a:rPr lang="it-IT" dirty="0" smtClean="0">
                <a:latin typeface="+mj-lt"/>
              </a:rPr>
              <a:t>	</a:t>
            </a:r>
          </a:p>
          <a:p>
            <a:pPr marL="0" indent="0" algn="just">
              <a:buNone/>
            </a:pPr>
            <a:r>
              <a:rPr lang="it-IT" dirty="0">
                <a:latin typeface="+mj-lt"/>
              </a:rPr>
              <a:t>	</a:t>
            </a:r>
            <a:r>
              <a:rPr lang="it-IT" dirty="0" smtClean="0">
                <a:latin typeface="+mj-lt"/>
              </a:rPr>
              <a:t>b</a:t>
            </a:r>
            <a:r>
              <a:rPr lang="it-IT" dirty="0">
                <a:latin typeface="+mj-lt"/>
              </a:rPr>
              <a:t>) all'Ufficio relazioni con il pubblico; </a:t>
            </a:r>
            <a:endParaRPr lang="it-IT" dirty="0" smtClean="0">
              <a:latin typeface="+mj-lt"/>
            </a:endParaRPr>
          </a:p>
          <a:p>
            <a:pPr marL="0" indent="0" algn="just">
              <a:buNone/>
            </a:pPr>
            <a:r>
              <a:rPr lang="it-IT" dirty="0">
                <a:latin typeface="+mj-lt"/>
              </a:rPr>
              <a:t>	</a:t>
            </a:r>
            <a:r>
              <a:rPr lang="it-IT" dirty="0" smtClean="0">
                <a:latin typeface="+mj-lt"/>
              </a:rPr>
              <a:t>c</a:t>
            </a:r>
            <a:r>
              <a:rPr lang="it-IT" dirty="0">
                <a:latin typeface="+mj-lt"/>
              </a:rPr>
              <a:t>) ad altro ufficio indicato dall'amministrazione nella </a:t>
            </a:r>
            <a:r>
              <a:rPr lang="it-IT" dirty="0" smtClean="0">
                <a:latin typeface="+mj-lt"/>
              </a:rPr>
              <a:t>	sezione </a:t>
            </a:r>
            <a:r>
              <a:rPr lang="it-IT" dirty="0">
                <a:latin typeface="+mj-lt"/>
              </a:rPr>
              <a:t>"Amministrazione trasparente" del sito </a:t>
            </a:r>
            <a:r>
              <a:rPr lang="it-IT" dirty="0" smtClean="0">
                <a:latin typeface="+mj-lt"/>
              </a:rPr>
              <a:t>	istituzionale</a:t>
            </a:r>
            <a:r>
              <a:rPr lang="it-IT" dirty="0">
                <a:latin typeface="+mj-lt"/>
              </a:rPr>
              <a:t>; </a:t>
            </a:r>
            <a:endParaRPr lang="it-IT" dirty="0" smtClean="0">
              <a:latin typeface="+mj-lt"/>
            </a:endParaRPr>
          </a:p>
          <a:p>
            <a:pPr algn="just">
              <a:buFontTx/>
              <a:buChar char="-"/>
            </a:pPr>
            <a:r>
              <a:rPr lang="it-IT" dirty="0" smtClean="0">
                <a:latin typeface="+mj-lt"/>
              </a:rPr>
              <a:t>Il </a:t>
            </a:r>
            <a:r>
              <a:rPr lang="it-IT" dirty="0">
                <a:latin typeface="+mj-lt"/>
              </a:rPr>
              <a:t>rilascio di dati o documenti in formato elettronico o cartaceo </a:t>
            </a:r>
            <a:r>
              <a:rPr lang="it-IT" dirty="0" err="1">
                <a:latin typeface="+mj-lt"/>
              </a:rPr>
              <a:t>e'</a:t>
            </a:r>
            <a:r>
              <a:rPr lang="it-IT" dirty="0">
                <a:latin typeface="+mj-lt"/>
              </a:rPr>
              <a:t> gratuito, salvo il rimborso del costo effettivamente sostenuto e documentato </a:t>
            </a:r>
            <a:r>
              <a:rPr lang="it-IT" dirty="0" smtClean="0">
                <a:latin typeface="+mj-lt"/>
              </a:rPr>
              <a:t>dall'amministrazione</a:t>
            </a:r>
          </a:p>
          <a:p>
            <a:pPr algn="just">
              <a:buFontTx/>
              <a:buChar char="-"/>
            </a:pPr>
            <a:r>
              <a:rPr lang="it-IT" dirty="0">
                <a:latin typeface="+mj-lt"/>
              </a:rPr>
              <a:t>Il procedimento di accesso civico deve concludersi con provvedimento espresso e motivato nel termine di trenta giorni dalla presentazione dell'istanza</a:t>
            </a:r>
          </a:p>
        </p:txBody>
      </p:sp>
      <p:sp>
        <p:nvSpPr>
          <p:cNvPr id="4" name="Segnaposto piè di pagina 3"/>
          <p:cNvSpPr>
            <a:spLocks noGrp="1"/>
          </p:cNvSpPr>
          <p:nvPr>
            <p:ph type="ftr" sz="quarter" idx="11"/>
          </p:nvPr>
        </p:nvSpPr>
        <p:spPr>
          <a:xfrm>
            <a:off x="107504" y="18288"/>
            <a:ext cx="7436296" cy="314368"/>
          </a:xfrm>
        </p:spPr>
        <p:txBody>
          <a:bodyPr/>
          <a:lstStyle/>
          <a:p>
            <a:pPr algn="l"/>
            <a:r>
              <a:rPr lang="it-IT" smtClean="0"/>
              <a:t>giornata della trasparenza 2016 - a cura del r.p.c. dott. Lazzaro Francesco</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it-IT" sz="2400" dirty="0" smtClean="0"/>
              <a:t>ECCEZIONI ASSOLUTE: esclusioni</a:t>
            </a:r>
            <a:endParaRPr lang="it-IT" sz="2400" dirty="0"/>
          </a:p>
        </p:txBody>
      </p:sp>
      <p:sp>
        <p:nvSpPr>
          <p:cNvPr id="8" name="Segnaposto contenuto 7"/>
          <p:cNvSpPr>
            <a:spLocks noGrp="1"/>
          </p:cNvSpPr>
          <p:nvPr>
            <p:ph idx="1"/>
          </p:nvPr>
        </p:nvSpPr>
        <p:spPr>
          <a:xfrm>
            <a:off x="457200" y="908720"/>
            <a:ext cx="8229600" cy="5217443"/>
          </a:xfrm>
        </p:spPr>
        <p:txBody>
          <a:bodyPr>
            <a:normAutofit fontScale="62500" lnSpcReduction="20000"/>
          </a:bodyPr>
          <a:lstStyle/>
          <a:p>
            <a:pPr marL="0" indent="0" algn="just">
              <a:buNone/>
            </a:pPr>
            <a:r>
              <a:rPr lang="it-IT" dirty="0" smtClean="0"/>
              <a:t>Trattasi di situazioni tipizzate ed individuate nelle quali l’accesso civico è escluso solo in relazione all’appartenenza dei dati e documenti richiesti ad una delle seguenti tipologie, senza necessità di una preventiva valutazione sulla sussistenza di un potenziale pregiudizio: </a:t>
            </a:r>
          </a:p>
          <a:p>
            <a:pPr algn="just">
              <a:buFontTx/>
              <a:buChar char="-"/>
            </a:pPr>
            <a:r>
              <a:rPr lang="it-IT" dirty="0" smtClean="0"/>
              <a:t>Segreto di stato ed altri casi di segreto previsti da specifiche disposizioni di legge (segreto statistico, bancario, scientifico, industriale, professionale)</a:t>
            </a:r>
          </a:p>
          <a:p>
            <a:pPr algn="just">
              <a:buFontTx/>
              <a:buChar char="-"/>
            </a:pPr>
            <a:r>
              <a:rPr lang="it-IT" dirty="0" smtClean="0"/>
              <a:t>Documenti contenenti dati personali sensibili (stato di salute, vita sessuale, condizioni di disagio economico e sociale) ove non sia possibile l’oscuramento degli stessi</a:t>
            </a:r>
          </a:p>
          <a:p>
            <a:pPr algn="just">
              <a:buFontTx/>
              <a:buChar char="-"/>
            </a:pPr>
            <a:r>
              <a:rPr lang="it-IT" dirty="0" smtClean="0"/>
              <a:t>Esclusioni previste dall’articolo 24, comma 1, della legge 241/90, quali:</a:t>
            </a:r>
          </a:p>
          <a:p>
            <a:pPr marL="0" indent="0" algn="just">
              <a:buNone/>
            </a:pPr>
            <a:r>
              <a:rPr lang="it-IT" dirty="0"/>
              <a:t>	</a:t>
            </a:r>
            <a:r>
              <a:rPr lang="it-IT" dirty="0" smtClean="0"/>
              <a:t>a) atti relativi a procedimenti tributari;</a:t>
            </a:r>
          </a:p>
          <a:p>
            <a:pPr marL="0" indent="0" algn="just">
              <a:buNone/>
            </a:pPr>
            <a:r>
              <a:rPr lang="it-IT" dirty="0"/>
              <a:t>	</a:t>
            </a:r>
            <a:r>
              <a:rPr lang="it-IT" dirty="0" smtClean="0"/>
              <a:t>b) attività di preparazione di atti normativi, amministrativi 	generali, di pianificazione e programmazione, durante la fase di 	formazione degli stessi</a:t>
            </a:r>
          </a:p>
          <a:p>
            <a:pPr marL="0" indent="0" algn="just">
              <a:buNone/>
            </a:pPr>
            <a:r>
              <a:rPr lang="it-IT" dirty="0"/>
              <a:t>	</a:t>
            </a:r>
            <a:r>
              <a:rPr lang="it-IT" dirty="0" smtClean="0"/>
              <a:t>c) prove psicoattitudinali in procedimenti selettivi</a:t>
            </a:r>
          </a:p>
          <a:p>
            <a:pPr>
              <a:buFontTx/>
              <a:buChar char="-"/>
            </a:pPr>
            <a:endParaRPr lang="it-IT" dirty="0"/>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a:p>
        </p:txBody>
      </p:sp>
    </p:spTree>
    <p:extLst>
      <p:ext uri="{BB962C8B-B14F-4D97-AF65-F5344CB8AC3E}">
        <p14:creationId xmlns:p14="http://schemas.microsoft.com/office/powerpoint/2010/main" val="2233539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a:bodyPr>
          <a:lstStyle/>
          <a:p>
            <a:r>
              <a:rPr lang="it-IT" sz="2400" dirty="0" smtClean="0"/>
              <a:t>ECCEZIONI RELATIVE: limitazioni</a:t>
            </a:r>
            <a:endParaRPr lang="it-IT" sz="2400" dirty="0"/>
          </a:p>
        </p:txBody>
      </p:sp>
      <p:sp>
        <p:nvSpPr>
          <p:cNvPr id="6" name="Segnaposto contenuto 5"/>
          <p:cNvSpPr>
            <a:spLocks noGrp="1"/>
          </p:cNvSpPr>
          <p:nvPr>
            <p:ph idx="1"/>
          </p:nvPr>
        </p:nvSpPr>
        <p:spPr>
          <a:xfrm>
            <a:off x="457200" y="980728"/>
            <a:ext cx="8229600" cy="5145435"/>
          </a:xfrm>
        </p:spPr>
        <p:txBody>
          <a:bodyPr>
            <a:normAutofit fontScale="47500" lnSpcReduction="20000"/>
          </a:bodyPr>
          <a:lstStyle/>
          <a:p>
            <a:pPr marL="0" indent="0" algn="just">
              <a:buNone/>
            </a:pPr>
            <a:r>
              <a:rPr lang="it-IT" dirty="0" smtClean="0"/>
              <a:t>Le eccezioni relative sono, invece, caratterizzate dalla necessità di adottare, caso per caso, una valutazione sull’esistenza di un pregiudizio concreto alla tutela di interessi pubblici o privati, considerati meritevoli di una particolare protezione da parte dell’ordinamento giuridico.</a:t>
            </a:r>
          </a:p>
          <a:p>
            <a:pPr marL="0" indent="0" algn="just">
              <a:buNone/>
            </a:pPr>
            <a:r>
              <a:rPr lang="it-IT" dirty="0" smtClean="0"/>
              <a:t>Tra gli interessi pubblici si annoverano:</a:t>
            </a:r>
          </a:p>
          <a:p>
            <a:pPr algn="just">
              <a:buFontTx/>
              <a:buChar char="-"/>
            </a:pPr>
            <a:r>
              <a:rPr lang="it-IT" dirty="0" smtClean="0"/>
              <a:t>l’ordine e la sicurezza pubblica</a:t>
            </a:r>
          </a:p>
          <a:p>
            <a:pPr algn="just">
              <a:buFontTx/>
              <a:buChar char="-"/>
            </a:pPr>
            <a:r>
              <a:rPr lang="it-IT" dirty="0" smtClean="0"/>
              <a:t>La sicurezza nazionale</a:t>
            </a:r>
          </a:p>
          <a:p>
            <a:pPr algn="just">
              <a:buFontTx/>
              <a:buChar char="-"/>
            </a:pPr>
            <a:r>
              <a:rPr lang="it-IT" dirty="0" smtClean="0"/>
              <a:t>La difesa e le questioni militari</a:t>
            </a:r>
          </a:p>
          <a:p>
            <a:pPr algn="just">
              <a:buFontTx/>
              <a:buChar char="-"/>
            </a:pPr>
            <a:r>
              <a:rPr lang="it-IT" dirty="0" smtClean="0"/>
              <a:t>Le relazioni internazionali</a:t>
            </a:r>
          </a:p>
          <a:p>
            <a:pPr algn="just">
              <a:buFontTx/>
              <a:buChar char="-"/>
            </a:pPr>
            <a:r>
              <a:rPr lang="it-IT" dirty="0" smtClean="0"/>
              <a:t>La politica e la stabilità finanziaria dello stato</a:t>
            </a:r>
          </a:p>
          <a:p>
            <a:pPr algn="just">
              <a:buFontTx/>
              <a:buChar char="-"/>
            </a:pPr>
            <a:r>
              <a:rPr lang="it-IT" dirty="0" smtClean="0"/>
              <a:t>La conduzione di indagini su reati ed il loro perseguimento</a:t>
            </a:r>
          </a:p>
          <a:p>
            <a:pPr algn="just">
              <a:buFontTx/>
              <a:buChar char="-"/>
            </a:pPr>
            <a:r>
              <a:rPr lang="it-IT" dirty="0" smtClean="0"/>
              <a:t>Il regolare svolgimento di attività ispettive</a:t>
            </a:r>
          </a:p>
          <a:p>
            <a:pPr marL="0" indent="0" algn="just">
              <a:buNone/>
            </a:pPr>
            <a:endParaRPr lang="it-IT" dirty="0" smtClean="0"/>
          </a:p>
          <a:p>
            <a:pPr marL="0" indent="0" algn="just">
              <a:buNone/>
            </a:pPr>
            <a:r>
              <a:rPr lang="it-IT" dirty="0" smtClean="0"/>
              <a:t>Gli interessi privati considerati meritevoli di tutela sono:</a:t>
            </a:r>
          </a:p>
          <a:p>
            <a:pPr algn="just">
              <a:buFontTx/>
              <a:buChar char="-"/>
            </a:pPr>
            <a:r>
              <a:rPr lang="it-IT" dirty="0" smtClean="0"/>
              <a:t>La protezione dei dati personali</a:t>
            </a:r>
          </a:p>
          <a:p>
            <a:pPr algn="just">
              <a:buFontTx/>
              <a:buChar char="-"/>
            </a:pPr>
            <a:r>
              <a:rPr lang="it-IT" dirty="0" smtClean="0"/>
              <a:t>La libertà e la segretezza della corrispondenza</a:t>
            </a:r>
          </a:p>
          <a:p>
            <a:pPr algn="just">
              <a:buFontTx/>
              <a:buChar char="-"/>
            </a:pPr>
            <a:r>
              <a:rPr lang="it-IT" dirty="0" smtClean="0"/>
              <a:t>Gli interessi economici e commerciali, compresi proprietà intellettuale, diritto di autore e segreti commerciali.</a:t>
            </a:r>
          </a:p>
          <a:p>
            <a:pPr marL="0" indent="0" algn="just">
              <a:buNone/>
            </a:pPr>
            <a:endParaRPr lang="it-IT" dirty="0" smtClean="0"/>
          </a:p>
          <a:p>
            <a:pPr marL="0" indent="0" algn="just">
              <a:buNone/>
            </a:pPr>
            <a:r>
              <a:rPr lang="it-IT" dirty="0" smtClean="0"/>
              <a:t>I parametri fondamentali di bilanciamento sono quelli di necessità, proporzionalità, pertinenza e non eccedenza, tenendo conto delle finalità dell’accesso civico generalizzato e del pregiudizio concreto che potrebbe derivare all’interessato.</a:t>
            </a:r>
          </a:p>
          <a:p>
            <a:pPr marL="0" indent="0" algn="just">
              <a:buNone/>
            </a:pPr>
            <a:r>
              <a:rPr lang="it-IT" dirty="0" smtClean="0"/>
              <a:t>In questa delicata attività di ponderazione e bilanciamento, l’amministrazione deve coinvolgere i soggetti controinteressati con le modalità di seguito illustrate</a:t>
            </a:r>
            <a:endParaRPr lang="it-IT" dirty="0"/>
          </a:p>
        </p:txBody>
      </p:sp>
      <p:sp>
        <p:nvSpPr>
          <p:cNvPr id="4" name="Segnaposto piè di pagina 3"/>
          <p:cNvSpPr>
            <a:spLocks noGrp="1"/>
          </p:cNvSpPr>
          <p:nvPr>
            <p:ph type="ftr" sz="quarter" idx="11"/>
          </p:nvPr>
        </p:nvSpPr>
        <p:spPr/>
        <p:txBody>
          <a:bodyPr/>
          <a:lstStyle/>
          <a:p>
            <a:r>
              <a:rPr lang="it-IT" smtClean="0"/>
              <a:t>giornata della trasparenza 2016 - a cura del r.p.c. dott. Lazzaro Francesco</a:t>
            </a:r>
            <a:endParaRPr lang="it-IT" dirty="0"/>
          </a:p>
        </p:txBody>
      </p:sp>
    </p:spTree>
    <p:extLst>
      <p:ext uri="{BB962C8B-B14F-4D97-AF65-F5344CB8AC3E}">
        <p14:creationId xmlns:p14="http://schemas.microsoft.com/office/powerpoint/2010/main" val="949100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260648"/>
            <a:ext cx="7511473" cy="528726"/>
          </a:xfrm>
        </p:spPr>
        <p:txBody>
          <a:bodyPr>
            <a:normAutofit/>
          </a:bodyPr>
          <a:lstStyle/>
          <a:p>
            <a:pPr algn="ctr"/>
            <a:r>
              <a:rPr lang="it-IT" sz="2400" dirty="0" smtClean="0">
                <a:latin typeface="+mj-lt"/>
              </a:rPr>
              <a:t>LA TUTELA DEI CONTROINTERESSATI</a:t>
            </a:r>
            <a:endParaRPr lang="it-IT" sz="2400" dirty="0">
              <a:latin typeface="+mj-lt"/>
            </a:endParaRPr>
          </a:p>
        </p:txBody>
      </p:sp>
      <p:sp>
        <p:nvSpPr>
          <p:cNvPr id="3" name="Segnaposto contenuto 2"/>
          <p:cNvSpPr>
            <a:spLocks noGrp="1"/>
          </p:cNvSpPr>
          <p:nvPr>
            <p:ph idx="1"/>
          </p:nvPr>
        </p:nvSpPr>
        <p:spPr>
          <a:xfrm>
            <a:off x="539552" y="789374"/>
            <a:ext cx="8208912" cy="5312686"/>
          </a:xfrm>
        </p:spPr>
        <p:txBody>
          <a:bodyPr>
            <a:normAutofit lnSpcReduction="10000"/>
          </a:bodyPr>
          <a:lstStyle/>
          <a:p>
            <a:pPr algn="just"/>
            <a:r>
              <a:rPr lang="it-IT" sz="2000" dirty="0">
                <a:latin typeface="+mj-lt"/>
              </a:rPr>
              <a:t>l'amministrazione cui </a:t>
            </a:r>
            <a:r>
              <a:rPr lang="it-IT" sz="2000" dirty="0" err="1">
                <a:latin typeface="+mj-lt"/>
              </a:rPr>
              <a:t>e'</a:t>
            </a:r>
            <a:r>
              <a:rPr lang="it-IT" sz="2000" dirty="0">
                <a:latin typeface="+mj-lt"/>
              </a:rPr>
              <a:t> indirizzata la richiesta di accesso, se individua soggetti controinteressati, ai sensi dell'articolo 5-bis, comma 2, </a:t>
            </a:r>
            <a:r>
              <a:rPr lang="it-IT" sz="2000" dirty="0" err="1">
                <a:latin typeface="+mj-lt"/>
              </a:rPr>
              <a:t>e'</a:t>
            </a:r>
            <a:r>
              <a:rPr lang="it-IT" sz="2000" dirty="0">
                <a:latin typeface="+mj-lt"/>
              </a:rPr>
              <a:t> tenuta a dare comunicazione agli stessi, mediante invio di copia con raccomandata con avviso di ricevimento, o per via telematica per coloro che abbiano consentito tale forma di comunicazione. Entro dieci giorni dalla ricezione della comunicazione, i controinteressati possono presentare una motivata opposizione, anche per via telematica, alla richiesta di accesso</a:t>
            </a:r>
            <a:r>
              <a:rPr lang="it-IT" sz="2000" dirty="0" smtClean="0">
                <a:latin typeface="+mj-lt"/>
              </a:rPr>
              <a:t>.</a:t>
            </a:r>
          </a:p>
          <a:p>
            <a:pPr algn="just"/>
            <a:r>
              <a:rPr lang="it-IT" sz="2000" dirty="0">
                <a:latin typeface="+mj-lt"/>
              </a:rPr>
              <a:t>In caso di accoglimento della richiesta di accesso civico nonostante l'opposizione del controinteressato, salvi i casi di comprovata </a:t>
            </a:r>
            <a:r>
              <a:rPr lang="it-IT" sz="2000" dirty="0" err="1">
                <a:latin typeface="+mj-lt"/>
              </a:rPr>
              <a:t>indifferibilita'</a:t>
            </a:r>
            <a:r>
              <a:rPr lang="it-IT" sz="2000" dirty="0">
                <a:latin typeface="+mj-lt"/>
              </a:rPr>
              <a:t>, l'amministrazione ne da' comunicazione al controinteressato e provvede a trasmettere al richiedente i dati o i documenti richiesti non prima di quindici giorni dalla ricezione della stessa comunicazione da parte del controinteressato</a:t>
            </a:r>
            <a:r>
              <a:rPr lang="it-IT" sz="2000" dirty="0" smtClean="0">
                <a:latin typeface="+mj-lt"/>
              </a:rPr>
              <a:t>.</a:t>
            </a:r>
          </a:p>
          <a:p>
            <a:pPr algn="just"/>
            <a:r>
              <a:rPr lang="it-IT" sz="2000" dirty="0">
                <a:latin typeface="+mj-lt"/>
              </a:rPr>
              <a:t>Nei casi di accoglimento della richiesta di accesso, il controinteressato </a:t>
            </a:r>
            <a:r>
              <a:rPr lang="it-IT" sz="2000" dirty="0" err="1">
                <a:latin typeface="+mj-lt"/>
              </a:rPr>
              <a:t>puo'</a:t>
            </a:r>
            <a:r>
              <a:rPr lang="it-IT" sz="2000" dirty="0">
                <a:latin typeface="+mj-lt"/>
              </a:rPr>
              <a:t> presentare richiesta di riesame </a:t>
            </a:r>
            <a:r>
              <a:rPr lang="it-IT" sz="2000" dirty="0" smtClean="0">
                <a:latin typeface="+mj-lt"/>
              </a:rPr>
              <a:t>al responsabile della prevenzione della corruzione o </a:t>
            </a:r>
            <a:r>
              <a:rPr lang="it-IT" sz="2000" dirty="0">
                <a:latin typeface="+mj-lt"/>
              </a:rPr>
              <a:t>presentare ricorso al difensore </a:t>
            </a:r>
            <a:r>
              <a:rPr lang="it-IT" sz="2000" dirty="0" smtClean="0">
                <a:latin typeface="+mj-lt"/>
              </a:rPr>
              <a:t>civico (regionale)</a:t>
            </a:r>
            <a:endParaRPr lang="it-IT" sz="2000" dirty="0">
              <a:latin typeface="+mj-lt"/>
            </a:endParaRPr>
          </a:p>
        </p:txBody>
      </p:sp>
      <p:sp>
        <p:nvSpPr>
          <p:cNvPr id="4" name="Segnaposto piè di pagina 3"/>
          <p:cNvSpPr>
            <a:spLocks noGrp="1"/>
          </p:cNvSpPr>
          <p:nvPr>
            <p:ph type="ftr" sz="quarter" idx="11"/>
          </p:nvPr>
        </p:nvSpPr>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836288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332656"/>
            <a:ext cx="7511473" cy="504056"/>
          </a:xfrm>
        </p:spPr>
        <p:txBody>
          <a:bodyPr>
            <a:normAutofit/>
          </a:bodyPr>
          <a:lstStyle/>
          <a:p>
            <a:pPr algn="ctr"/>
            <a:r>
              <a:rPr lang="it-IT" sz="2400" dirty="0" smtClean="0">
                <a:latin typeface="+mj-lt"/>
              </a:rPr>
              <a:t>I RIMEDI AVVERSO I CASI DI SILENZIO O DINIEGO</a:t>
            </a:r>
            <a:endParaRPr lang="it-IT" sz="2400" dirty="0">
              <a:latin typeface="+mj-lt"/>
            </a:endParaRPr>
          </a:p>
        </p:txBody>
      </p:sp>
      <p:sp>
        <p:nvSpPr>
          <p:cNvPr id="3" name="Segnaposto contenuto 2"/>
          <p:cNvSpPr>
            <a:spLocks noGrp="1"/>
          </p:cNvSpPr>
          <p:nvPr>
            <p:ph idx="1"/>
          </p:nvPr>
        </p:nvSpPr>
        <p:spPr>
          <a:xfrm>
            <a:off x="539552" y="1052736"/>
            <a:ext cx="8136904" cy="5049324"/>
          </a:xfrm>
        </p:spPr>
        <p:txBody>
          <a:bodyPr>
            <a:normAutofit fontScale="62500" lnSpcReduction="20000"/>
          </a:bodyPr>
          <a:lstStyle/>
          <a:p>
            <a:pPr marL="0" indent="0" algn="just">
              <a:buNone/>
            </a:pPr>
            <a:r>
              <a:rPr lang="it-IT" dirty="0">
                <a:latin typeface="+mj-lt"/>
              </a:rPr>
              <a:t>Nei casi di diniego totale o parziale dell'accesso o di mancata risposta entro il termine </a:t>
            </a:r>
            <a:r>
              <a:rPr lang="it-IT" dirty="0" smtClean="0">
                <a:latin typeface="+mj-lt"/>
              </a:rPr>
              <a:t>di 30 giorni, </a:t>
            </a:r>
            <a:r>
              <a:rPr lang="it-IT" dirty="0">
                <a:latin typeface="+mj-lt"/>
              </a:rPr>
              <a:t>il richiedente </a:t>
            </a:r>
            <a:r>
              <a:rPr lang="it-IT" dirty="0" err="1" smtClean="0">
                <a:latin typeface="+mj-lt"/>
              </a:rPr>
              <a:t>puo‘</a:t>
            </a:r>
            <a:r>
              <a:rPr lang="it-IT" dirty="0" smtClean="0">
                <a:latin typeface="+mj-lt"/>
              </a:rPr>
              <a:t>:</a:t>
            </a:r>
          </a:p>
          <a:p>
            <a:pPr algn="just">
              <a:buFontTx/>
              <a:buChar char="-"/>
            </a:pPr>
            <a:r>
              <a:rPr lang="it-IT" dirty="0" smtClean="0">
                <a:latin typeface="+mj-lt"/>
              </a:rPr>
              <a:t>presentare </a:t>
            </a:r>
            <a:r>
              <a:rPr lang="it-IT" dirty="0">
                <a:latin typeface="+mj-lt"/>
              </a:rPr>
              <a:t>richiesta di riesame al responsabile della prevenzione della corruzione e della </a:t>
            </a:r>
            <a:r>
              <a:rPr lang="it-IT" dirty="0" smtClean="0">
                <a:latin typeface="+mj-lt"/>
              </a:rPr>
              <a:t>trasparenza, che </a:t>
            </a:r>
            <a:r>
              <a:rPr lang="it-IT" dirty="0">
                <a:latin typeface="+mj-lt"/>
              </a:rPr>
              <a:t>decide con provvedimento motivato, entro il termine di venti giorni. Se l'accesso </a:t>
            </a:r>
            <a:r>
              <a:rPr lang="it-IT" dirty="0" err="1">
                <a:latin typeface="+mj-lt"/>
              </a:rPr>
              <a:t>e'</a:t>
            </a:r>
            <a:r>
              <a:rPr lang="it-IT" dirty="0">
                <a:latin typeface="+mj-lt"/>
              </a:rPr>
              <a:t> stato negato o differito a tutela degli interessi di cui all'articolo 5-bis, comma 2, lettera a), il suddetto responsabile provvede sentito il Garante per la protezione dei dati personali, il quale si pronuncia entro il termine di dieci giorni dalla richiesta</a:t>
            </a:r>
            <a:r>
              <a:rPr lang="it-IT" dirty="0" smtClean="0">
                <a:latin typeface="+mj-lt"/>
              </a:rPr>
              <a:t>.</a:t>
            </a:r>
          </a:p>
          <a:p>
            <a:pPr algn="just">
              <a:buFontTx/>
              <a:buChar char="-"/>
            </a:pPr>
            <a:r>
              <a:rPr lang="it-IT" dirty="0">
                <a:latin typeface="+mj-lt"/>
              </a:rPr>
              <a:t>presentare ricorso al difensore civico competente per ambito territoriale, ove costituito. Qualora tale organo non sia stato istituito, la competenza </a:t>
            </a:r>
            <a:r>
              <a:rPr lang="it-IT" dirty="0" err="1">
                <a:latin typeface="+mj-lt"/>
              </a:rPr>
              <a:t>e'</a:t>
            </a:r>
            <a:r>
              <a:rPr lang="it-IT" dirty="0">
                <a:latin typeface="+mj-lt"/>
              </a:rPr>
              <a:t> attribuita al difensore civico competente per l'ambito territoriale immediatamente </a:t>
            </a:r>
            <a:r>
              <a:rPr lang="it-IT" dirty="0" smtClean="0">
                <a:latin typeface="+mj-lt"/>
              </a:rPr>
              <a:t>superiore (regionale)</a:t>
            </a:r>
          </a:p>
          <a:p>
            <a:pPr algn="just">
              <a:buFontTx/>
              <a:buChar char="-"/>
            </a:pPr>
            <a:r>
              <a:rPr lang="it-IT" dirty="0" smtClean="0">
                <a:latin typeface="+mj-lt"/>
              </a:rPr>
              <a:t>Proporre, direttamente o avverso la decisione sulla richiesta di riesame,  </a:t>
            </a:r>
            <a:r>
              <a:rPr lang="it-IT" dirty="0">
                <a:latin typeface="+mj-lt"/>
              </a:rPr>
              <a:t>ricorso al Tribunale amministrativo regionale ai sensi dell'articolo 116 del Codice del processo amministrativo di cui al decreto legislativo 2 luglio 2010, n. 104</a:t>
            </a:r>
            <a:r>
              <a:rPr lang="it-IT" dirty="0" smtClean="0">
                <a:latin typeface="+mj-lt"/>
              </a:rPr>
              <a:t>., </a:t>
            </a:r>
            <a:endParaRPr lang="it-IT" dirty="0">
              <a:latin typeface="+mj-lt"/>
            </a:endParaRPr>
          </a:p>
        </p:txBody>
      </p:sp>
      <p:sp>
        <p:nvSpPr>
          <p:cNvPr id="4" name="Segnaposto piè di pagina 3"/>
          <p:cNvSpPr>
            <a:spLocks noGrp="1"/>
          </p:cNvSpPr>
          <p:nvPr>
            <p:ph type="ftr" sz="quarter" idx="11"/>
          </p:nvPr>
        </p:nvSpPr>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3319748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76064"/>
          </a:xfrm>
        </p:spPr>
        <p:txBody>
          <a:bodyPr>
            <a:normAutofit/>
          </a:bodyPr>
          <a:lstStyle/>
          <a:p>
            <a:pPr algn="ctr"/>
            <a:r>
              <a:rPr lang="it-IT" sz="2600" dirty="0" smtClean="0">
                <a:latin typeface="+mj-lt"/>
              </a:rPr>
              <a:t>MISURE ORGANIZZATIVE E REGOLAMENTARI</a:t>
            </a:r>
            <a:endParaRPr lang="it-IT" sz="2600" dirty="0">
              <a:latin typeface="+mj-lt"/>
            </a:endParaRPr>
          </a:p>
        </p:txBody>
      </p:sp>
      <p:sp>
        <p:nvSpPr>
          <p:cNvPr id="4" name="Segnaposto contenuto 3"/>
          <p:cNvSpPr>
            <a:spLocks noGrp="1"/>
          </p:cNvSpPr>
          <p:nvPr>
            <p:ph idx="1"/>
          </p:nvPr>
        </p:nvSpPr>
        <p:spPr>
          <a:xfrm>
            <a:off x="457200" y="908720"/>
            <a:ext cx="8363272" cy="5472608"/>
          </a:xfrm>
        </p:spPr>
        <p:txBody>
          <a:bodyPr>
            <a:normAutofit fontScale="62500" lnSpcReduction="20000"/>
          </a:bodyPr>
          <a:lstStyle/>
          <a:p>
            <a:pPr marL="0" indent="0" algn="just">
              <a:buNone/>
            </a:pPr>
            <a:r>
              <a:rPr lang="it-IT" dirty="0" smtClean="0">
                <a:latin typeface="+mj-lt"/>
              </a:rPr>
              <a:t>Così come suggerito dalle linee guida A.N.A.C., è necessario che l’ente si doti di uno specifico regolamento ed assuma misure organizzative al fine di:</a:t>
            </a:r>
          </a:p>
          <a:p>
            <a:pPr algn="just">
              <a:buFontTx/>
              <a:buChar char="-"/>
            </a:pPr>
            <a:r>
              <a:rPr lang="it-IT" dirty="0" smtClean="0">
                <a:latin typeface="+mj-lt"/>
              </a:rPr>
              <a:t>Individuare uffici dedicati all’esercizio dell’acceso civico che, per preparazione specifica degli addetti, siano in grado di assolvere con efficacia sia le incombenze procedurali, sia operare il bilanciamento di interessi contrapposti secondo i canoni interpretativi sviluppati dagli  orientamenti giurisprudenziali e dell’Autorità anticorruzione.</a:t>
            </a:r>
          </a:p>
          <a:p>
            <a:pPr algn="just">
              <a:buFontTx/>
              <a:buChar char="-"/>
            </a:pPr>
            <a:r>
              <a:rPr lang="it-IT" dirty="0" smtClean="0">
                <a:latin typeface="+mj-lt"/>
              </a:rPr>
              <a:t>Individuare con precisione i documenti sottratti all’accesso ovvero le condizioni nelle quali il differimento o l’oscuramento di dati possa conciliare le esigenze di trasparenza con quelle di riservatezza.</a:t>
            </a:r>
          </a:p>
          <a:p>
            <a:pPr marL="0" indent="0" algn="just">
              <a:buNone/>
            </a:pPr>
            <a:r>
              <a:rPr lang="it-IT" dirty="0" smtClean="0">
                <a:latin typeface="+mj-lt"/>
              </a:rPr>
              <a:t>Sino alla approvazione del citato regolamento il diritto di acceso civico generalizzato dovrà essere esercitato presso l’ufficio che detiene il documento, dato od informazione richiesto.</a:t>
            </a:r>
          </a:p>
          <a:p>
            <a:pPr marL="0" indent="0" algn="just">
              <a:buNone/>
            </a:pPr>
            <a:r>
              <a:rPr lang="it-IT" dirty="0" smtClean="0">
                <a:latin typeface="+mj-lt"/>
              </a:rPr>
              <a:t>Una diversa soluzione che veda coinvolto il responsabile per la prevenzione della corruzione e per la trasparenza, così come previsto per l’accesso civico ai documenti oggetto di pubblicazione, determinerebbe, di fatto, un pregiudizio del meccanismo di riesame in caso di mancato accoglimento delle istanze</a:t>
            </a:r>
            <a:endParaRPr lang="it-IT" dirty="0">
              <a:latin typeface="+mj-lt"/>
            </a:endParaRPr>
          </a:p>
        </p:txBody>
      </p:sp>
      <p:sp>
        <p:nvSpPr>
          <p:cNvPr id="3" name="Segnaposto piè di pagina 2"/>
          <p:cNvSpPr>
            <a:spLocks noGrp="1"/>
          </p:cNvSpPr>
          <p:nvPr>
            <p:ph type="ftr" sz="quarter" idx="11"/>
          </p:nvPr>
        </p:nvSpPr>
        <p:spPr>
          <a:xfrm>
            <a:off x="179512" y="18288"/>
            <a:ext cx="7364288" cy="314368"/>
          </a:xfrm>
        </p:spPr>
        <p:txBody>
          <a:bodyPr/>
          <a:lstStyle/>
          <a:p>
            <a:pPr algn="l"/>
            <a:r>
              <a:rPr lang="it-IT" smtClean="0"/>
              <a:t>giornata della trasparenza 2016 - a cura del r.p.c. dott. Lazzaro Francesco</a:t>
            </a:r>
            <a:endParaRPr lang="it-IT"/>
          </a:p>
        </p:txBody>
      </p:sp>
    </p:spTree>
    <p:extLst>
      <p:ext uri="{BB962C8B-B14F-4D97-AF65-F5344CB8AC3E}">
        <p14:creationId xmlns:p14="http://schemas.microsoft.com/office/powerpoint/2010/main" val="297806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591344"/>
          </a:xfrm>
        </p:spPr>
        <p:txBody>
          <a:bodyPr>
            <a:noAutofit/>
          </a:bodyPr>
          <a:lstStyle/>
          <a:p>
            <a:pPr algn="ctr"/>
            <a:r>
              <a:rPr lang="it-IT" sz="3000" dirty="0" smtClean="0">
                <a:latin typeface="+mj-lt"/>
              </a:rPr>
              <a:t>il piano di prevenzione della corruzione: contenuti</a:t>
            </a:r>
            <a:endParaRPr lang="it-IT" sz="3000" dirty="0">
              <a:latin typeface="+mj-lt"/>
            </a:endParaRPr>
          </a:p>
        </p:txBody>
      </p:sp>
      <p:sp>
        <p:nvSpPr>
          <p:cNvPr id="3" name="Segnaposto piè di pagina 2"/>
          <p:cNvSpPr>
            <a:spLocks noGrp="1"/>
          </p:cNvSpPr>
          <p:nvPr>
            <p:ph type="ftr" sz="quarter" idx="11"/>
          </p:nvPr>
        </p:nvSpPr>
        <p:spPr>
          <a:xfrm>
            <a:off x="179512" y="18288"/>
            <a:ext cx="7364288" cy="314368"/>
          </a:xfrm>
        </p:spPr>
        <p:txBody>
          <a:bodyPr/>
          <a:lstStyle/>
          <a:p>
            <a:pPr algn="l"/>
            <a:r>
              <a:rPr lang="it-IT" smtClean="0"/>
              <a:t>giornata della trasparenza 2016 - a cura del r.p.c. dott. Lazzaro Francesco</a:t>
            </a:r>
            <a:endParaRPr lang="it-IT" dirty="0"/>
          </a:p>
        </p:txBody>
      </p:sp>
      <p:graphicFrame>
        <p:nvGraphicFramePr>
          <p:cNvPr id="6" name="Diagramma 5"/>
          <p:cNvGraphicFramePr/>
          <p:nvPr>
            <p:extLst>
              <p:ext uri="{D42A27DB-BD31-4B8C-83A1-F6EECF244321}">
                <p14:modId xmlns:p14="http://schemas.microsoft.com/office/powerpoint/2010/main" val="1756770609"/>
              </p:ext>
            </p:extLst>
          </p:nvPr>
        </p:nvGraphicFramePr>
        <p:xfrm>
          <a:off x="467544" y="1412776"/>
          <a:ext cx="806489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arrotondato 6"/>
          <p:cNvSpPr/>
          <p:nvPr/>
        </p:nvSpPr>
        <p:spPr>
          <a:xfrm>
            <a:off x="3779912" y="2636912"/>
            <a:ext cx="2016224" cy="2232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600" dirty="0" smtClean="0"/>
              <a:t>Coinvolgimento attori interni (organi politici e burocratici)</a:t>
            </a:r>
          </a:p>
          <a:p>
            <a:pPr algn="ctr"/>
            <a:r>
              <a:rPr lang="it-IT" sz="1600" dirty="0" smtClean="0"/>
              <a:t>ed esterni (cittadini e stakeholder</a:t>
            </a:r>
            <a:r>
              <a:rPr lang="it-IT" dirty="0" smtClean="0"/>
              <a:t>)</a:t>
            </a:r>
          </a:p>
          <a:p>
            <a:pPr algn="ctr"/>
            <a:endParaRPr lang="it-IT" dirty="0"/>
          </a:p>
        </p:txBody>
      </p:sp>
      <p:sp>
        <p:nvSpPr>
          <p:cNvPr id="13" name="Callout con freccia a destra 12"/>
          <p:cNvSpPr/>
          <p:nvPr/>
        </p:nvSpPr>
        <p:spPr>
          <a:xfrm>
            <a:off x="323528" y="5373216"/>
            <a:ext cx="2736304" cy="936104"/>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smtClean="0"/>
              <a:t>Documento unico di programmazione (integrazione con il ciclo del bilancio)</a:t>
            </a:r>
            <a:endParaRPr lang="it-IT" sz="1400" dirty="0"/>
          </a:p>
        </p:txBody>
      </p:sp>
      <p:sp>
        <p:nvSpPr>
          <p:cNvPr id="14" name="Callout con freccia a sinistra 13"/>
          <p:cNvSpPr/>
          <p:nvPr/>
        </p:nvSpPr>
        <p:spPr>
          <a:xfrm>
            <a:off x="6300192" y="5301208"/>
            <a:ext cx="2592288" cy="1008112"/>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smtClean="0"/>
              <a:t>Piano della performance (integrazione con il ciclo della performance)</a:t>
            </a:r>
            <a:endParaRPr lang="it-IT"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519336"/>
          </a:xfrm>
        </p:spPr>
        <p:txBody>
          <a:bodyPr>
            <a:normAutofit/>
          </a:bodyPr>
          <a:lstStyle/>
          <a:p>
            <a:r>
              <a:rPr lang="it-IT" sz="2400" dirty="0" smtClean="0">
                <a:latin typeface="+mj-lt"/>
              </a:rPr>
              <a:t>L’ACCESSO CIVICO c.d. SEMPLICE</a:t>
            </a:r>
            <a:endParaRPr lang="it-IT" sz="2400" dirty="0">
              <a:latin typeface="+mj-lt"/>
            </a:endParaRPr>
          </a:p>
        </p:txBody>
      </p:sp>
      <p:sp>
        <p:nvSpPr>
          <p:cNvPr id="8" name="Segnaposto contenuto 7"/>
          <p:cNvSpPr>
            <a:spLocks noGrp="1"/>
          </p:cNvSpPr>
          <p:nvPr>
            <p:ph idx="1"/>
          </p:nvPr>
        </p:nvSpPr>
        <p:spPr>
          <a:xfrm>
            <a:off x="457200" y="1052736"/>
            <a:ext cx="8229600" cy="5424264"/>
          </a:xfrm>
        </p:spPr>
        <p:txBody>
          <a:bodyPr>
            <a:normAutofit fontScale="55000" lnSpcReduction="20000"/>
          </a:bodyPr>
          <a:lstStyle/>
          <a:p>
            <a:pPr marL="0" indent="0" algn="just">
              <a:buNone/>
            </a:pPr>
            <a:r>
              <a:rPr lang="it-IT" dirty="0" smtClean="0"/>
              <a:t>Con la locuzione «accesso civico semplice», possiamo </a:t>
            </a:r>
            <a:r>
              <a:rPr lang="it-IT" dirty="0"/>
              <a:t>oggi </a:t>
            </a:r>
            <a:r>
              <a:rPr lang="it-IT" dirty="0" smtClean="0"/>
              <a:t>identificare: </a:t>
            </a:r>
          </a:p>
          <a:p>
            <a:pPr marL="0" indent="0" algn="just">
              <a:buNone/>
            </a:pPr>
            <a:r>
              <a:rPr lang="it-IT" dirty="0" smtClean="0"/>
              <a:t>« </a:t>
            </a:r>
            <a:r>
              <a:rPr lang="it-IT" dirty="0"/>
              <a:t>L'obbligo previsto dalla normativa vigente in capo alle pubbliche amministrazioni di pubblicare documenti, informazioni o </a:t>
            </a:r>
            <a:r>
              <a:rPr lang="it-IT" dirty="0" smtClean="0"/>
              <a:t>dati», cui corrisponde «il </a:t>
            </a:r>
            <a:r>
              <a:rPr lang="it-IT" dirty="0"/>
              <a:t>diritto di chiunque di richiedere i medesimi, nei casi in cui sia stata omessa la loro pubblicazione</a:t>
            </a:r>
            <a:r>
              <a:rPr lang="it-IT" dirty="0" smtClean="0"/>
              <a:t>.»</a:t>
            </a:r>
          </a:p>
          <a:p>
            <a:pPr marL="0" indent="0" algn="just">
              <a:buNone/>
            </a:pPr>
            <a:r>
              <a:rPr lang="it-IT" dirty="0" smtClean="0"/>
              <a:t>Le modalità di esercizio del diritto di accesso civico semplice, sono del tutto analoghe a quelle previste per l’accesso generalizzato, con le seguenti peculiarità:</a:t>
            </a:r>
          </a:p>
          <a:p>
            <a:pPr algn="just">
              <a:buFontTx/>
              <a:buChar char="-"/>
            </a:pPr>
            <a:r>
              <a:rPr lang="it-IT" dirty="0" smtClean="0"/>
              <a:t>l’istanza può essere presentata al responsabile dell’accesso civico, individuato nella figura del vice segretario generale, ovvero direttamente al responsabile per la prevenzione della corruzione e la trasparenza</a:t>
            </a:r>
          </a:p>
          <a:p>
            <a:pPr algn="just">
              <a:buFontTx/>
              <a:buChar char="-"/>
            </a:pPr>
            <a:r>
              <a:rPr lang="it-IT" dirty="0" smtClean="0"/>
              <a:t>Il procedimento si conclude, con la pubblicazione </a:t>
            </a:r>
            <a:r>
              <a:rPr lang="it-IT" dirty="0"/>
              <a:t>sul sito </a:t>
            </a:r>
            <a:r>
              <a:rPr lang="it-IT" dirty="0" smtClean="0"/>
              <a:t>dei </a:t>
            </a:r>
            <a:r>
              <a:rPr lang="it-IT" dirty="0"/>
              <a:t>dati, </a:t>
            </a:r>
            <a:r>
              <a:rPr lang="it-IT" dirty="0" smtClean="0"/>
              <a:t>informazioni </a:t>
            </a:r>
            <a:r>
              <a:rPr lang="it-IT" dirty="0"/>
              <a:t>o </a:t>
            </a:r>
            <a:r>
              <a:rPr lang="it-IT" dirty="0" smtClean="0"/>
              <a:t>documenti richiesti, ove non già presenti e comunicazione </a:t>
            </a:r>
            <a:r>
              <a:rPr lang="it-IT" dirty="0"/>
              <a:t>al richiedente </a:t>
            </a:r>
            <a:r>
              <a:rPr lang="it-IT" dirty="0" smtClean="0"/>
              <a:t>della già esistente o avvenuta pubblicazione, </a:t>
            </a:r>
            <a:r>
              <a:rPr lang="it-IT" dirty="0"/>
              <a:t>indicandogli il relativo collegamento </a:t>
            </a:r>
            <a:r>
              <a:rPr lang="it-IT" dirty="0" smtClean="0"/>
              <a:t>ipertestuale</a:t>
            </a:r>
          </a:p>
          <a:p>
            <a:pPr algn="just">
              <a:buFontTx/>
              <a:buChar char="-"/>
            </a:pPr>
            <a:r>
              <a:rPr lang="it-IT" dirty="0" smtClean="0"/>
              <a:t>Non vi è partecipazione di controinteressati</a:t>
            </a:r>
          </a:p>
          <a:p>
            <a:pPr algn="just">
              <a:buFontTx/>
              <a:buChar char="-"/>
            </a:pPr>
            <a:r>
              <a:rPr lang="it-IT" dirty="0"/>
              <a:t>In relazione alla loro </a:t>
            </a:r>
            <a:r>
              <a:rPr lang="it-IT" dirty="0" err="1"/>
              <a:t>gravita'</a:t>
            </a:r>
            <a:r>
              <a:rPr lang="it-IT" dirty="0"/>
              <a:t>, il responsabile segnala i casi di inadempimento o di adempimento parziale degli obblighi in materia di pubblicazione previsti dalla normativa vigente, all'ufficio di disciplina, ai fini dell'eventuale attivazione del procedimento disciplinare. Il responsabile segnala </a:t>
            </a:r>
            <a:r>
              <a:rPr lang="it-IT" dirty="0" err="1"/>
              <a:t>altresi'</a:t>
            </a:r>
            <a:r>
              <a:rPr lang="it-IT" dirty="0"/>
              <a:t> gli inadempimenti al vertice politico dell'amministrazione, all'OIV ai fini dell'attivazione delle altre forme di </a:t>
            </a:r>
            <a:r>
              <a:rPr lang="it-IT" dirty="0" err="1"/>
              <a:t>responsabilita'</a:t>
            </a:r>
            <a:r>
              <a:rPr lang="it-IT" dirty="0"/>
              <a:t>.</a:t>
            </a:r>
          </a:p>
        </p:txBody>
      </p:sp>
      <p:sp>
        <p:nvSpPr>
          <p:cNvPr id="3" name="Segnaposto piè di pagina 2"/>
          <p:cNvSpPr>
            <a:spLocks noGrp="1"/>
          </p:cNvSpPr>
          <p:nvPr>
            <p:ph type="ftr" sz="quarter" idx="11"/>
          </p:nvPr>
        </p:nvSpPr>
        <p:spPr>
          <a:xfrm>
            <a:off x="179512" y="18288"/>
            <a:ext cx="7364288" cy="314368"/>
          </a:xfrm>
        </p:spPr>
        <p:txBody>
          <a:bodyPr/>
          <a:lstStyle/>
          <a:p>
            <a:pPr algn="l"/>
            <a:r>
              <a:rPr lang="it-IT" dirty="0" smtClean="0"/>
              <a:t>giornata della trasparenza 2016 - a cura del </a:t>
            </a:r>
            <a:r>
              <a:rPr lang="it-IT" dirty="0" err="1" smtClean="0"/>
              <a:t>r.p.c</a:t>
            </a:r>
            <a:r>
              <a:rPr lang="it-IT" dirty="0" smtClean="0"/>
              <a:t>. dott. Lazzaro Francesco</a:t>
            </a:r>
            <a:endParaRPr lang="it-IT" dirty="0"/>
          </a:p>
        </p:txBody>
      </p:sp>
    </p:spTree>
    <p:extLst>
      <p:ext uri="{BB962C8B-B14F-4D97-AF65-F5344CB8AC3E}">
        <p14:creationId xmlns:p14="http://schemas.microsoft.com/office/powerpoint/2010/main" val="2060676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48680"/>
            <a:ext cx="8208912" cy="360040"/>
          </a:xfrm>
        </p:spPr>
        <p:txBody>
          <a:bodyPr>
            <a:noAutofit/>
          </a:bodyPr>
          <a:lstStyle/>
          <a:p>
            <a:r>
              <a:rPr lang="it-IT" sz="2000" dirty="0" smtClean="0">
                <a:latin typeface="+mj-lt"/>
              </a:rPr>
              <a:t>LA SEZIONE AMMINISTRAZIONE TRASPARENTE DEL SITO WEB</a:t>
            </a:r>
            <a:endParaRPr lang="it-IT" sz="2000" dirty="0">
              <a:latin typeface="+mj-lt"/>
            </a:endParaRPr>
          </a:p>
        </p:txBody>
      </p:sp>
      <p:sp>
        <p:nvSpPr>
          <p:cNvPr id="3" name="Segnaposto contenuto 2"/>
          <p:cNvSpPr>
            <a:spLocks noGrp="1"/>
          </p:cNvSpPr>
          <p:nvPr>
            <p:ph idx="1"/>
          </p:nvPr>
        </p:nvSpPr>
        <p:spPr>
          <a:xfrm>
            <a:off x="818348" y="1268760"/>
            <a:ext cx="7511472" cy="4833300"/>
          </a:xfrm>
        </p:spPr>
        <p:txBody>
          <a:bodyPr>
            <a:normAutofit fontScale="55000" lnSpcReduction="20000"/>
          </a:bodyPr>
          <a:lstStyle/>
          <a:p>
            <a:pPr marL="0" indent="0" algn="just">
              <a:buNone/>
            </a:pPr>
            <a:r>
              <a:rPr lang="it-IT" dirty="0" smtClean="0"/>
              <a:t>- L’attuale </a:t>
            </a:r>
            <a:r>
              <a:rPr lang="it-IT" dirty="0"/>
              <a:t>struttura della sezione Amministrazione Trasparente soddisfa pienamente i requisiti del </a:t>
            </a:r>
            <a:r>
              <a:rPr lang="it-IT" dirty="0" err="1"/>
              <a:t>d.leg.vo</a:t>
            </a:r>
            <a:r>
              <a:rPr lang="it-IT" dirty="0"/>
              <a:t> 33/2013: è attivo sul sito il link per la verifica, con il sistema MAGELLANOPA del Dipartimento per la Funzione Pubblica;</a:t>
            </a:r>
          </a:p>
          <a:p>
            <a:pPr marL="0" indent="0" algn="just">
              <a:buNone/>
            </a:pPr>
            <a:r>
              <a:rPr lang="it-IT" dirty="0" smtClean="0"/>
              <a:t>- Tutte </a:t>
            </a:r>
            <a:r>
              <a:rPr lang="it-IT" dirty="0"/>
              <a:t>le pagine e </a:t>
            </a:r>
            <a:r>
              <a:rPr lang="it-IT" dirty="0" err="1"/>
              <a:t>sottopagine</a:t>
            </a:r>
            <a:r>
              <a:rPr lang="it-IT" dirty="0"/>
              <a:t> previste dalla anzidetta strutturazione sono popolate con dati la cui percentuale in termini di completezza, attendibilità ed aggiornamento, si attesta su una percentuale media del 90%</a:t>
            </a:r>
          </a:p>
          <a:p>
            <a:pPr marL="0" indent="0" algn="just">
              <a:buNone/>
            </a:pPr>
            <a:r>
              <a:rPr lang="it-IT" dirty="0" smtClean="0"/>
              <a:t>- La </a:t>
            </a:r>
            <a:r>
              <a:rPr lang="it-IT" dirty="0"/>
              <a:t>generalità dei contenuti si presenta in formato tabellare aperto e facilmente esportabile e riutilizzabile;</a:t>
            </a:r>
          </a:p>
          <a:p>
            <a:pPr marL="0" indent="0" algn="just">
              <a:buNone/>
            </a:pPr>
            <a:r>
              <a:rPr lang="it-IT" dirty="0" smtClean="0"/>
              <a:t>- Le </a:t>
            </a:r>
            <a:r>
              <a:rPr lang="it-IT" dirty="0"/>
              <a:t>principali tabelle, riferite a dati per i quali è previsto l’aggiornamento continuo (elenco incarichi - collaborazioni e consulenze, elenco contributi e benefici economici, elenco affidamenti di lavori – servizi e forniture) è generata con modalità automatizzate contestualmente alla generazione dei provvedimenti dai quali discendono</a:t>
            </a:r>
          </a:p>
          <a:p>
            <a:pPr marL="0" indent="0" algn="just">
              <a:buNone/>
            </a:pPr>
            <a:r>
              <a:rPr lang="it-IT" dirty="0" smtClean="0"/>
              <a:t>- Anche </a:t>
            </a:r>
            <a:r>
              <a:rPr lang="it-IT" dirty="0"/>
              <a:t>per l’anno 2015 l’Organismo Indipendente di Controllo ha rilasciato attestazione pienamente positiva in merito all’assolvimento di specifici obblighi di pubblicazione individuati dall’ANAC.</a:t>
            </a:r>
          </a:p>
        </p:txBody>
      </p:sp>
      <p:sp>
        <p:nvSpPr>
          <p:cNvPr id="4" name="Segnaposto piè di pagina 3"/>
          <p:cNvSpPr>
            <a:spLocks noGrp="1"/>
          </p:cNvSpPr>
          <p:nvPr>
            <p:ph type="ftr" sz="quarter" idx="11"/>
          </p:nvPr>
        </p:nvSpPr>
        <p:spPr>
          <a:xfrm>
            <a:off x="247759" y="183555"/>
            <a:ext cx="5624137" cy="365125"/>
          </a:xfrm>
        </p:spPr>
        <p:txBody>
          <a:bodyPr/>
          <a:lstStyle/>
          <a:p>
            <a:r>
              <a:rPr lang="it-IT" dirty="0" smtClean="0"/>
              <a:t>giornata della trasparenza 2016 - a cura del </a:t>
            </a:r>
            <a:r>
              <a:rPr lang="it-IT" dirty="0" err="1" smtClean="0"/>
              <a:t>r.p.c</a:t>
            </a:r>
            <a:r>
              <a:rPr lang="it-IT" dirty="0" smtClean="0"/>
              <a:t>. dott. Lazzaro Francesco</a:t>
            </a:r>
            <a:endParaRPr lang="it-IT" dirty="0"/>
          </a:p>
        </p:txBody>
      </p:sp>
    </p:spTree>
    <p:extLst>
      <p:ext uri="{BB962C8B-B14F-4D97-AF65-F5344CB8AC3E}">
        <p14:creationId xmlns:p14="http://schemas.microsoft.com/office/powerpoint/2010/main" val="1756559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476672"/>
            <a:ext cx="7511473" cy="432048"/>
          </a:xfrm>
        </p:spPr>
        <p:txBody>
          <a:bodyPr>
            <a:normAutofit fontScale="90000"/>
          </a:bodyPr>
          <a:lstStyle/>
          <a:p>
            <a:r>
              <a:rPr lang="it-IT" sz="2400" dirty="0" smtClean="0">
                <a:latin typeface="+mj-lt"/>
              </a:rPr>
              <a:t>L’ACCESSO DOCUMENTALE: LEGGE 241/90</a:t>
            </a:r>
            <a:endParaRPr lang="it-IT" sz="2400" dirty="0">
              <a:latin typeface="+mj-lt"/>
            </a:endParaRPr>
          </a:p>
        </p:txBody>
      </p:sp>
      <p:sp>
        <p:nvSpPr>
          <p:cNvPr id="3" name="Segnaposto contenuto 2"/>
          <p:cNvSpPr>
            <a:spLocks noGrp="1"/>
          </p:cNvSpPr>
          <p:nvPr>
            <p:ph idx="1"/>
          </p:nvPr>
        </p:nvSpPr>
        <p:spPr>
          <a:xfrm>
            <a:off x="457200" y="1124744"/>
            <a:ext cx="8229600" cy="5352256"/>
          </a:xfrm>
        </p:spPr>
        <p:txBody>
          <a:bodyPr>
            <a:normAutofit fontScale="92500" lnSpcReduction="20000"/>
          </a:bodyPr>
          <a:lstStyle/>
          <a:p>
            <a:pPr marL="0" indent="0" algn="just">
              <a:buNone/>
            </a:pPr>
            <a:r>
              <a:rPr lang="it-IT" dirty="0" smtClean="0"/>
              <a:t>L’introduzione dell’accesso civico generalizzato impone una doverosa riflessione sull’ormai storico «diritto di accesso» di cui alla altrettanto storica legge 241/90: ha ancora senso prevedere o utilizzare un istituto che presuppone la sussistenza di un «interesse diretto, concreto ed attuale», peraltro «collegato ad una situazione giuridicamente tutelata»?</a:t>
            </a:r>
          </a:p>
          <a:p>
            <a:pPr marL="0" indent="0" algn="just">
              <a:buNone/>
            </a:pPr>
            <a:r>
              <a:rPr lang="it-IT" dirty="0" smtClean="0"/>
              <a:t>La risposta, anche alla luce delle linee guida ANAC è SI, al punto da coniare un terzo genere di diritto di accesso:</a:t>
            </a:r>
          </a:p>
          <a:p>
            <a:pPr marL="0" indent="0" algn="just">
              <a:buNone/>
            </a:pPr>
            <a:r>
              <a:rPr lang="it-IT" dirty="0" smtClean="0"/>
              <a:t>«il diritto di accesso documentale»</a:t>
            </a:r>
            <a:endParaRPr lang="it-IT" dirty="0"/>
          </a:p>
        </p:txBody>
      </p:sp>
      <p:sp>
        <p:nvSpPr>
          <p:cNvPr id="4" name="Segnaposto piè di pagina 3"/>
          <p:cNvSpPr>
            <a:spLocks noGrp="1"/>
          </p:cNvSpPr>
          <p:nvPr>
            <p:ph type="ftr" sz="quarter" idx="11"/>
          </p:nvPr>
        </p:nvSpPr>
        <p:spPr>
          <a:xfrm>
            <a:off x="107504" y="18288"/>
            <a:ext cx="7436296" cy="314368"/>
          </a:xfrm>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70572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1" y="476672"/>
            <a:ext cx="8064896" cy="576064"/>
          </a:xfrm>
        </p:spPr>
        <p:txBody>
          <a:bodyPr>
            <a:noAutofit/>
          </a:bodyPr>
          <a:lstStyle/>
          <a:p>
            <a:r>
              <a:rPr lang="it-IT" sz="2000" dirty="0" smtClean="0">
                <a:latin typeface="+mj-lt"/>
              </a:rPr>
              <a:t>L’ACCESSO DOCUMENTALE: DIFFERENZE RISPETTO ALL’ACCESSO GENERALIZZATO</a:t>
            </a:r>
            <a:endParaRPr lang="it-IT" sz="2000" dirty="0">
              <a:latin typeface="+mj-lt"/>
            </a:endParaRPr>
          </a:p>
        </p:txBody>
      </p:sp>
      <p:sp>
        <p:nvSpPr>
          <p:cNvPr id="3" name="Segnaposto contenuto 2"/>
          <p:cNvSpPr>
            <a:spLocks noGrp="1"/>
          </p:cNvSpPr>
          <p:nvPr>
            <p:ph idx="1"/>
          </p:nvPr>
        </p:nvSpPr>
        <p:spPr>
          <a:xfrm>
            <a:off x="683568" y="1268760"/>
            <a:ext cx="7646252" cy="4833300"/>
          </a:xfrm>
        </p:spPr>
        <p:txBody>
          <a:bodyPr>
            <a:normAutofit fontScale="55000" lnSpcReduction="20000"/>
          </a:bodyPr>
          <a:lstStyle/>
          <a:p>
            <a:pPr marL="0" indent="0" algn="just">
              <a:buNone/>
            </a:pPr>
            <a:r>
              <a:rPr lang="it-IT" dirty="0" smtClean="0"/>
              <a:t>La finalità dell’accesso documentale è individuata non nel controllo sociale sulla gestione delle risorse pubbliche, bensì nel porre i soggetti interessati nelle condizioni di esercitare al meglio le facoltà partecipative\oppositive e difensive che l’ordinamento attribuisce loro a tutela delle posizioni giuridiche qualificate di cui sono titolari.</a:t>
            </a:r>
          </a:p>
          <a:p>
            <a:pPr marL="0" indent="0" algn="just">
              <a:buNone/>
            </a:pPr>
            <a:r>
              <a:rPr lang="it-IT" dirty="0" smtClean="0"/>
              <a:t>Tale diversa finalità assume rilievo nel momento in cui si rende necessario un bilanciamento tra interessi contrapposti, come nel caso delle eccezioni relative. </a:t>
            </a:r>
          </a:p>
          <a:p>
            <a:pPr marL="0" indent="0" algn="just">
              <a:buNone/>
            </a:pPr>
            <a:r>
              <a:rPr lang="it-IT" dirty="0" smtClean="0"/>
              <a:t>Nel valutare la legittimità del pregiudizio che l’accesso possa arrecare alla riservatezza dei controinteressati sarà diversa la posizione di colui che accede ai sensi della legge 241\90 per la tutela di interessi concreti diretti, attuali e protetti dall’ordinamento, rispetto alla posizione di colui che accede solo per finalità di controllo sociale.</a:t>
            </a:r>
          </a:p>
          <a:p>
            <a:pPr marL="0" indent="0" algn="just">
              <a:buNone/>
            </a:pPr>
            <a:r>
              <a:rPr lang="it-IT" dirty="0" smtClean="0"/>
              <a:t>Sarà ben possibile che documenti sottratti all’accesso civico generalizzato, siano resi accessibili nella forma dell’accesso documentale; per contro non sarà possibile che documenti per i quali sia stato concesso l’accesso civico generalizzato, possano essere sottratti a quello documentale.</a:t>
            </a:r>
            <a:endParaRPr lang="it-IT" dirty="0"/>
          </a:p>
        </p:txBody>
      </p:sp>
      <p:sp>
        <p:nvSpPr>
          <p:cNvPr id="4" name="Segnaposto piè di pagina 3"/>
          <p:cNvSpPr>
            <a:spLocks noGrp="1"/>
          </p:cNvSpPr>
          <p:nvPr>
            <p:ph type="ftr" sz="quarter" idx="11"/>
          </p:nvPr>
        </p:nvSpPr>
        <p:spPr>
          <a:xfrm>
            <a:off x="107504" y="18288"/>
            <a:ext cx="7436296" cy="314368"/>
          </a:xfrm>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3442826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562074"/>
          </a:xfrm>
        </p:spPr>
        <p:txBody>
          <a:bodyPr>
            <a:normAutofit/>
          </a:bodyPr>
          <a:lstStyle/>
          <a:p>
            <a:r>
              <a:rPr lang="it-IT" sz="2400" dirty="0" smtClean="0"/>
              <a:t>LE FORME SPECIALI DI ACCESSO</a:t>
            </a:r>
            <a:endParaRPr lang="it-IT" sz="2400" dirty="0"/>
          </a:p>
        </p:txBody>
      </p:sp>
      <p:sp>
        <p:nvSpPr>
          <p:cNvPr id="14" name="Segnaposto contenuto 13"/>
          <p:cNvSpPr>
            <a:spLocks noGrp="1"/>
          </p:cNvSpPr>
          <p:nvPr>
            <p:ph idx="1"/>
          </p:nvPr>
        </p:nvSpPr>
        <p:spPr>
          <a:xfrm>
            <a:off x="457200" y="980728"/>
            <a:ext cx="8229600" cy="5145435"/>
          </a:xfrm>
        </p:spPr>
        <p:txBody>
          <a:bodyPr>
            <a:normAutofit fontScale="92500" lnSpcReduction="20000"/>
          </a:bodyPr>
          <a:lstStyle/>
          <a:p>
            <a:pPr marL="0" indent="0" algn="just">
              <a:buNone/>
            </a:pPr>
            <a:r>
              <a:rPr lang="it-IT" dirty="0" smtClean="0"/>
              <a:t>Per completezza espositiva, si ricordano altre forme di accesso che potremo definire speciali, in quanto previste da normative di settore e per particolari finalità. Tra le altre si ricordano:</a:t>
            </a:r>
          </a:p>
          <a:p>
            <a:pPr algn="just">
              <a:buFontTx/>
              <a:buChar char="-"/>
            </a:pPr>
            <a:r>
              <a:rPr lang="it-IT" dirty="0" smtClean="0"/>
              <a:t>Il diritto di accesso dei consiglieri comunali per le esigenze connesse allo svolgimento del proprio mandato (art.43 </a:t>
            </a:r>
            <a:r>
              <a:rPr lang="it-IT" dirty="0" err="1" smtClean="0"/>
              <a:t>t.u.</a:t>
            </a:r>
            <a:r>
              <a:rPr lang="it-IT" dirty="0" smtClean="0"/>
              <a:t> 267/00);</a:t>
            </a:r>
          </a:p>
          <a:p>
            <a:pPr algn="just">
              <a:buFontTx/>
              <a:buChar char="-"/>
            </a:pPr>
            <a:r>
              <a:rPr lang="it-IT" dirty="0" smtClean="0"/>
              <a:t>Il diritto di accesso dei soggetti partecipanti alle procedure di affidamento di lavori, servizi e forniture (art.53 </a:t>
            </a:r>
            <a:r>
              <a:rPr lang="it-IT" dirty="0" err="1" smtClean="0"/>
              <a:t>d.leg.vo</a:t>
            </a:r>
            <a:r>
              <a:rPr lang="it-IT" dirty="0" smtClean="0"/>
              <a:t> 50/16)</a:t>
            </a:r>
          </a:p>
          <a:p>
            <a:pPr algn="just">
              <a:buFontTx/>
              <a:buChar char="-"/>
            </a:pPr>
            <a:r>
              <a:rPr lang="it-IT" dirty="0" smtClean="0"/>
              <a:t>Il diritto di accesso delle informazioni in campo </a:t>
            </a:r>
            <a:r>
              <a:rPr lang="it-IT" dirty="0"/>
              <a:t>ambientale </a:t>
            </a:r>
            <a:r>
              <a:rPr lang="it-IT" dirty="0" smtClean="0"/>
              <a:t>ai sensi dell'art</a:t>
            </a:r>
            <a:r>
              <a:rPr lang="it-IT" dirty="0"/>
              <a:t>. 3, comma 1, del </a:t>
            </a:r>
            <a:r>
              <a:rPr lang="it-IT" dirty="0" err="1"/>
              <a:t>D.Lgs.</a:t>
            </a:r>
            <a:r>
              <a:rPr lang="it-IT" dirty="0"/>
              <a:t> n. 195/2005</a:t>
            </a:r>
            <a:endParaRPr lang="it-IT" dirty="0" smtClean="0"/>
          </a:p>
          <a:p>
            <a:pPr>
              <a:buFontTx/>
              <a:buChar char="-"/>
            </a:pPr>
            <a:endParaRPr lang="it-IT" dirty="0"/>
          </a:p>
        </p:txBody>
      </p:sp>
      <p:sp>
        <p:nvSpPr>
          <p:cNvPr id="12" name="Segnaposto piè di pagina 11"/>
          <p:cNvSpPr>
            <a:spLocks noGrp="1"/>
          </p:cNvSpPr>
          <p:nvPr>
            <p:ph type="ftr" sz="quarter" idx="11"/>
          </p:nvPr>
        </p:nvSpPr>
        <p:spPr>
          <a:xfrm>
            <a:off x="1907704" y="6381328"/>
            <a:ext cx="5616624" cy="365125"/>
          </a:xfrm>
        </p:spPr>
        <p:txBody>
          <a:bodyPr/>
          <a:lstStyle/>
          <a:p>
            <a:r>
              <a:rPr lang="it-IT" dirty="0" smtClean="0"/>
              <a:t>giornata della trasparenza 2016 - a cura del </a:t>
            </a:r>
            <a:r>
              <a:rPr lang="it-IT" dirty="0" err="1" smtClean="0"/>
              <a:t>r.p.c</a:t>
            </a:r>
            <a:r>
              <a:rPr lang="it-IT" dirty="0" smtClean="0"/>
              <a:t>. dott. Lazzaro Francesco</a:t>
            </a:r>
            <a:endParaRPr lang="it-IT" dirty="0"/>
          </a:p>
        </p:txBody>
      </p:sp>
    </p:spTree>
    <p:extLst>
      <p:ext uri="{BB962C8B-B14F-4D97-AF65-F5344CB8AC3E}">
        <p14:creationId xmlns:p14="http://schemas.microsoft.com/office/powerpoint/2010/main" val="46764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432048"/>
          </a:xfrm>
        </p:spPr>
        <p:txBody>
          <a:bodyPr>
            <a:normAutofit fontScale="90000"/>
          </a:bodyPr>
          <a:lstStyle/>
          <a:p>
            <a:pPr algn="ctr"/>
            <a:r>
              <a:rPr lang="it-IT" dirty="0" smtClean="0">
                <a:latin typeface="+mj-lt"/>
              </a:rPr>
              <a:t/>
            </a:r>
            <a:br>
              <a:rPr lang="it-IT" dirty="0" smtClean="0">
                <a:latin typeface="+mj-lt"/>
              </a:rPr>
            </a:br>
            <a:r>
              <a:rPr lang="it-IT" dirty="0" smtClean="0">
                <a:latin typeface="+mj-lt"/>
              </a:rPr>
              <a:t>Comunicare con l’Amministrazione</a:t>
            </a:r>
            <a:br>
              <a:rPr lang="it-IT" dirty="0" smtClean="0">
                <a:latin typeface="+mj-lt"/>
              </a:rPr>
            </a:br>
            <a:r>
              <a:rPr lang="it-IT" dirty="0">
                <a:latin typeface="+mj-lt"/>
              </a:rPr>
              <a:t/>
            </a:r>
            <a:br>
              <a:rPr lang="it-IT" dirty="0">
                <a:latin typeface="+mj-lt"/>
              </a:rPr>
            </a:br>
            <a:endParaRPr lang="it-IT" dirty="0">
              <a:latin typeface="+mj-lt"/>
            </a:endParaRPr>
          </a:p>
        </p:txBody>
      </p:sp>
      <p:sp>
        <p:nvSpPr>
          <p:cNvPr id="3" name="Segnaposto contenuto 2"/>
          <p:cNvSpPr>
            <a:spLocks noGrp="1"/>
          </p:cNvSpPr>
          <p:nvPr>
            <p:ph idx="1"/>
          </p:nvPr>
        </p:nvSpPr>
        <p:spPr>
          <a:xfrm>
            <a:off x="457200" y="1052736"/>
            <a:ext cx="8229600" cy="4896544"/>
          </a:xfrm>
        </p:spPr>
        <p:txBody>
          <a:bodyPr>
            <a:normAutofit fontScale="70000" lnSpcReduction="20000"/>
          </a:bodyPr>
          <a:lstStyle/>
          <a:p>
            <a:pPr algn="just"/>
            <a:r>
              <a:rPr lang="it-IT" dirty="0" smtClean="0">
                <a:latin typeface="+mj-lt"/>
              </a:rPr>
              <a:t>Dall’home page del sito web </a:t>
            </a:r>
            <a:r>
              <a:rPr lang="it-IT" dirty="0" smtClean="0">
                <a:latin typeface="+mj-lt"/>
                <a:hlinkClick r:id="rId2"/>
              </a:rPr>
              <a:t>www.comune.bisceglie.bt.it</a:t>
            </a:r>
            <a:r>
              <a:rPr lang="it-IT" dirty="0" smtClean="0">
                <a:latin typeface="+mj-lt"/>
              </a:rPr>
              <a:t> è accessibile, cliccando sull’apposito banner,  il </a:t>
            </a:r>
            <a:r>
              <a:rPr lang="it-IT" b="1" dirty="0" smtClean="0">
                <a:solidFill>
                  <a:schemeClr val="tx2"/>
                </a:solidFill>
                <a:latin typeface="+mj-lt"/>
              </a:rPr>
              <a:t>FORUM  PER L’INTEGRITA’ E LA TRASPARENZA. </a:t>
            </a:r>
            <a:r>
              <a:rPr lang="it-IT" dirty="0" smtClean="0">
                <a:latin typeface="+mj-lt"/>
              </a:rPr>
              <a:t>Lo spazio è articolato in sottopagine dedicate a: Raccolta normativa, Documenti in consultazione, Avvisi, atti e documenti relativi ad incontri </a:t>
            </a:r>
          </a:p>
          <a:p>
            <a:pPr algn="just"/>
            <a:r>
              <a:rPr lang="it-IT" dirty="0">
                <a:latin typeface="+mj-lt"/>
              </a:rPr>
              <a:t>È stato istituito uno specifico indirizzo mail dedicato alle comunicazioni con il Responsabile per la prevenzione della corruzione e responsabile per la trasparenza (il segretario generale</a:t>
            </a:r>
            <a:r>
              <a:rPr lang="it-IT" dirty="0" smtClean="0">
                <a:latin typeface="+mj-lt"/>
              </a:rPr>
              <a:t>): </a:t>
            </a:r>
            <a:r>
              <a:rPr lang="it-IT" dirty="0" smtClean="0">
                <a:latin typeface="+mj-lt"/>
                <a:hlinkClick r:id="rId3"/>
              </a:rPr>
              <a:t>integrita.trasparenza@comune.bisceglie.bt.it</a:t>
            </a:r>
            <a:r>
              <a:rPr lang="it-IT" dirty="0" smtClean="0">
                <a:latin typeface="+mj-lt"/>
              </a:rPr>
              <a:t> A </a:t>
            </a:r>
            <a:r>
              <a:rPr lang="it-IT" dirty="0">
                <a:latin typeface="+mj-lt"/>
              </a:rPr>
              <a:t>tale indirizzo possono essere inviate proposte, suggerimenti, osservazioni, critiche, richieste di chiarimento e quant’altro attinente i temi della trasparenza ed integrità.</a:t>
            </a:r>
          </a:p>
          <a:p>
            <a:pPr algn="just">
              <a:buFontTx/>
              <a:buChar char="-"/>
            </a:pPr>
            <a:endParaRPr lang="it-IT" dirty="0" smtClean="0">
              <a:latin typeface="+mj-lt"/>
            </a:endParaRPr>
          </a:p>
        </p:txBody>
      </p:sp>
      <p:sp>
        <p:nvSpPr>
          <p:cNvPr id="4" name="Segnaposto piè di pagina 3"/>
          <p:cNvSpPr>
            <a:spLocks noGrp="1"/>
          </p:cNvSpPr>
          <p:nvPr>
            <p:ph type="ftr" sz="quarter" idx="11"/>
          </p:nvPr>
        </p:nvSpPr>
        <p:spPr>
          <a:xfrm>
            <a:off x="107504" y="18288"/>
            <a:ext cx="7436296" cy="242360"/>
          </a:xfrm>
        </p:spPr>
        <p:txBody>
          <a:bodyPr/>
          <a:lstStyle/>
          <a:p>
            <a:pPr algn="l"/>
            <a:r>
              <a:rPr lang="it-IT" smtClean="0"/>
              <a:t>giornata della trasparenza 2016 - a cura del r.p.c. dott. Lazzaro Francesco</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mj-lt"/>
              </a:rPr>
              <a:t>Grazie per la Vostra partecipazione</a:t>
            </a:r>
            <a:endParaRPr lang="it-IT" dirty="0">
              <a:latin typeface="+mj-lt"/>
            </a:endParaRPr>
          </a:p>
        </p:txBody>
      </p:sp>
      <p:pic>
        <p:nvPicPr>
          <p:cNvPr id="4" name="Segnaposto contenuto 3" descr="Il-Buongoverno-Ambrogio-Lorenzetti-Siena-1337-1339.jpg"/>
          <p:cNvPicPr>
            <a:picLocks noGrp="1" noChangeAspect="1"/>
          </p:cNvPicPr>
          <p:nvPr>
            <p:ph idx="1"/>
          </p:nvPr>
        </p:nvPicPr>
        <p:blipFill>
          <a:blip r:embed="rId2" cstate="print"/>
          <a:stretch>
            <a:fillRect/>
          </a:stretch>
        </p:blipFill>
        <p:spPr>
          <a:xfrm>
            <a:off x="1547664" y="1772816"/>
            <a:ext cx="5976664" cy="3600400"/>
          </a:xfrm>
        </p:spPr>
      </p:pic>
      <p:sp>
        <p:nvSpPr>
          <p:cNvPr id="5" name="Segnaposto piè di pagina 4"/>
          <p:cNvSpPr>
            <a:spLocks noGrp="1"/>
          </p:cNvSpPr>
          <p:nvPr>
            <p:ph type="ftr" sz="quarter" idx="11"/>
          </p:nvPr>
        </p:nvSpPr>
        <p:spPr>
          <a:xfrm>
            <a:off x="899592" y="5877272"/>
            <a:ext cx="7704856" cy="365125"/>
          </a:xfrm>
        </p:spPr>
        <p:txBody>
          <a:bodyPr/>
          <a:lstStyle/>
          <a:p>
            <a:r>
              <a:rPr lang="it-IT" sz="1600" b="1" i="1" dirty="0" smtClean="0">
                <a:solidFill>
                  <a:schemeClr val="tx2"/>
                </a:solidFill>
              </a:rPr>
              <a:t>giornata della trasparenza 2016 - a cura del </a:t>
            </a:r>
            <a:r>
              <a:rPr lang="it-IT" sz="1600" b="1" i="1" dirty="0" err="1" smtClean="0">
                <a:solidFill>
                  <a:schemeClr val="tx2"/>
                </a:solidFill>
              </a:rPr>
              <a:t>r.p.c</a:t>
            </a:r>
            <a:r>
              <a:rPr lang="it-IT" sz="1600" b="1" i="1" dirty="0" smtClean="0">
                <a:solidFill>
                  <a:schemeClr val="tx2"/>
                </a:solidFill>
              </a:rPr>
              <a:t>. dott. Lazzaro Francesco</a:t>
            </a:r>
            <a:endParaRPr lang="it-IT" sz="1600" b="1"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746402866"/>
              </p:ext>
            </p:extLst>
          </p:nvPr>
        </p:nvGraphicFramePr>
        <p:xfrm>
          <a:off x="611559" y="1052735"/>
          <a:ext cx="8136905" cy="5261637"/>
        </p:xfrm>
        <a:graphic>
          <a:graphicData uri="http://schemas.openxmlformats.org/drawingml/2006/table">
            <a:tbl>
              <a:tblPr/>
              <a:tblGrid>
                <a:gridCol w="3960441"/>
                <a:gridCol w="792088"/>
                <a:gridCol w="792088"/>
                <a:gridCol w="864096"/>
                <a:gridCol w="1080120"/>
                <a:gridCol w="648072"/>
              </a:tblGrid>
              <a:tr h="525368">
                <a:tc>
                  <a:txBody>
                    <a:bodyPr/>
                    <a:lstStyle/>
                    <a:p>
                      <a:pPr algn="just">
                        <a:spcAft>
                          <a:spcPts val="0"/>
                        </a:spcAft>
                      </a:pPr>
                      <a:r>
                        <a:rPr lang="it-IT" sz="2000" b="1" dirty="0" smtClean="0">
                          <a:solidFill>
                            <a:srgbClr val="000000"/>
                          </a:solidFill>
                          <a:latin typeface="Arial"/>
                          <a:ea typeface="Calibri"/>
                          <a:cs typeface="Times New Roman"/>
                        </a:rPr>
                        <a:t>Aree di rischio</a:t>
                      </a:r>
                      <a:endParaRPr lang="it-IT" sz="20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a:noFill/>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200" b="1" smtClean="0">
                          <a:solidFill>
                            <a:srgbClr val="000000"/>
                          </a:solidFill>
                          <a:latin typeface="Arial"/>
                          <a:ea typeface="Calibri"/>
                          <a:cs typeface="Times New Roman"/>
                        </a:rPr>
                        <a:t>Processi</a:t>
                      </a:r>
                      <a:endParaRPr lang="it-IT" sz="1200"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algn="just">
                        <a:spcAft>
                          <a:spcPts val="0"/>
                        </a:spcAft>
                      </a:pPr>
                      <a:r>
                        <a:rPr lang="it-IT" sz="1200" b="1" smtClean="0">
                          <a:solidFill>
                            <a:srgbClr val="000000"/>
                          </a:solidFill>
                          <a:latin typeface="Arial"/>
                          <a:ea typeface="Calibri"/>
                          <a:cs typeface="Times New Roman"/>
                        </a:rPr>
                        <a:t>Fattori di rischio</a:t>
                      </a:r>
                      <a:endParaRPr lang="it-IT" sz="1200"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algn="just">
                        <a:spcAft>
                          <a:spcPts val="0"/>
                        </a:spcAft>
                      </a:pPr>
                      <a:r>
                        <a:rPr lang="it-IT" sz="1200" b="1" smtClean="0">
                          <a:solidFill>
                            <a:srgbClr val="000000"/>
                          </a:solidFill>
                          <a:latin typeface="Arial"/>
                          <a:ea typeface="Calibri"/>
                          <a:cs typeface="Times New Roman"/>
                        </a:rPr>
                        <a:t>Rischio medio alto</a:t>
                      </a:r>
                      <a:endParaRPr lang="it-IT" sz="1200"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algn="just">
                        <a:spcAft>
                          <a:spcPts val="0"/>
                        </a:spcAft>
                      </a:pPr>
                      <a:r>
                        <a:rPr lang="it-IT" sz="1200" b="1" dirty="0" smtClean="0">
                          <a:solidFill>
                            <a:srgbClr val="000000"/>
                          </a:solidFill>
                          <a:latin typeface="Arial"/>
                          <a:ea typeface="Calibri"/>
                          <a:cs typeface="Times New Roman"/>
                        </a:rPr>
                        <a:t>Rischio medio basso</a:t>
                      </a:r>
                      <a:endParaRPr lang="it-IT" sz="1200"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algn="just">
                        <a:spcAft>
                          <a:spcPts val="0"/>
                        </a:spcAft>
                      </a:pPr>
                      <a:r>
                        <a:rPr lang="it-IT" sz="1200" b="1" smtClean="0">
                          <a:solidFill>
                            <a:srgbClr val="000000"/>
                          </a:solidFill>
                          <a:latin typeface="Arial"/>
                          <a:ea typeface="Calibri"/>
                          <a:cs typeface="Times New Roman"/>
                        </a:rPr>
                        <a:t>Rischio basso</a:t>
                      </a:r>
                      <a:endParaRPr lang="it-IT" sz="1200"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r>
              <a:tr h="485204">
                <a:tc>
                  <a:txBody>
                    <a:bodyPr/>
                    <a:lstStyle/>
                    <a:p>
                      <a:pPr algn="just">
                        <a:spcAft>
                          <a:spcPts val="0"/>
                        </a:spcAft>
                      </a:pPr>
                      <a:r>
                        <a:rPr lang="it-IT" sz="1600" b="1" dirty="0" smtClean="0">
                          <a:solidFill>
                            <a:srgbClr val="000000"/>
                          </a:solidFill>
                          <a:latin typeface="Arial"/>
                          <a:ea typeface="Calibri"/>
                          <a:cs typeface="Times New Roman"/>
                        </a:rPr>
                        <a:t>acquisizione e progressione del personale</a:t>
                      </a:r>
                      <a:endParaRPr lang="it-IT" sz="16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dirty="0" smtClean="0">
                          <a:solidFill>
                            <a:srgbClr val="000000"/>
                          </a:solidFill>
                          <a:latin typeface="Arial"/>
                          <a:ea typeface="Calibri"/>
                          <a:cs typeface="Times New Roman"/>
                        </a:rPr>
                        <a:t>6</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11</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dirty="0" smtClean="0">
                          <a:solidFill>
                            <a:srgbClr val="000000"/>
                          </a:solidFill>
                          <a:latin typeface="Arial"/>
                          <a:ea typeface="Calibri"/>
                          <a:cs typeface="Times New Roman"/>
                        </a:rPr>
                        <a:t>4</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7</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321005">
                <a:tc>
                  <a:txBody>
                    <a:bodyPr/>
                    <a:lstStyle/>
                    <a:p>
                      <a:pPr algn="just">
                        <a:spcAft>
                          <a:spcPts val="0"/>
                        </a:spcAft>
                      </a:pPr>
                      <a:r>
                        <a:rPr lang="it-IT" sz="1600" b="1" smtClean="0">
                          <a:solidFill>
                            <a:srgbClr val="000000"/>
                          </a:solidFill>
                          <a:latin typeface="Arial"/>
                          <a:ea typeface="Calibri"/>
                          <a:cs typeface="Times New Roman"/>
                        </a:rPr>
                        <a:t>affidamento di lavori, servizi e forniture</a:t>
                      </a:r>
                      <a:endParaRPr lang="it-IT" sz="16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16</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18</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dirty="0" smtClean="0">
                          <a:solidFill>
                            <a:srgbClr val="000000"/>
                          </a:solidFill>
                          <a:latin typeface="Arial"/>
                          <a:ea typeface="Calibri"/>
                          <a:cs typeface="Times New Roman"/>
                        </a:rPr>
                        <a:t>12</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6</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711806">
                <a:tc>
                  <a:txBody>
                    <a:bodyPr/>
                    <a:lstStyle/>
                    <a:p>
                      <a:pPr algn="just">
                        <a:spcAft>
                          <a:spcPts val="0"/>
                        </a:spcAft>
                      </a:pPr>
                      <a:r>
                        <a:rPr lang="it-IT" sz="1600" b="1" dirty="0" smtClean="0">
                          <a:solidFill>
                            <a:srgbClr val="000000"/>
                          </a:solidFill>
                          <a:latin typeface="Arial"/>
                          <a:ea typeface="Calibri"/>
                          <a:cs typeface="Times New Roman"/>
                        </a:rPr>
                        <a:t>Provvedimenti privi di effetto economico diretto ed immediato per il destinatario</a:t>
                      </a:r>
                      <a:endParaRPr lang="it-IT" sz="16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6</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12</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2</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10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983366">
                <a:tc>
                  <a:txBody>
                    <a:bodyPr/>
                    <a:lstStyle/>
                    <a:p>
                      <a:pPr algn="just">
                        <a:spcAft>
                          <a:spcPts val="0"/>
                        </a:spcAft>
                      </a:pPr>
                      <a:r>
                        <a:rPr lang="it-IT" sz="1600" b="1" dirty="0" smtClean="0">
                          <a:solidFill>
                            <a:srgbClr val="000000"/>
                          </a:solidFill>
                          <a:latin typeface="Arial"/>
                          <a:ea typeface="Calibri"/>
                          <a:cs typeface="Times New Roman"/>
                        </a:rPr>
                        <a:t>Provvedimenti con effetto economico diretto ed immediato per il destinatario (contributi, benefici e vantaggi economici)</a:t>
                      </a:r>
                      <a:endParaRPr lang="it-IT" sz="16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3</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6</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dirty="0" smtClean="0">
                          <a:solidFill>
                            <a:srgbClr val="000000"/>
                          </a:solidFill>
                          <a:latin typeface="Arial"/>
                          <a:ea typeface="Calibri"/>
                          <a:cs typeface="Times New Roman"/>
                        </a:rPr>
                        <a:t>6</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dirty="0"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485204">
                <a:tc>
                  <a:txBody>
                    <a:bodyPr/>
                    <a:lstStyle/>
                    <a:p>
                      <a:pPr algn="just">
                        <a:spcAft>
                          <a:spcPts val="0"/>
                        </a:spcAft>
                      </a:pPr>
                      <a:r>
                        <a:rPr lang="it-IT" sz="1600" b="1" smtClean="0">
                          <a:solidFill>
                            <a:srgbClr val="000000"/>
                          </a:solidFill>
                          <a:latin typeface="Arial"/>
                          <a:ea typeface="Calibri"/>
                          <a:cs typeface="Times New Roman"/>
                        </a:rPr>
                        <a:t>gestione risorse economiche e finanziarie</a:t>
                      </a:r>
                      <a:endParaRPr lang="it-IT" sz="160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4</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7</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7</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321005">
                <a:tc>
                  <a:txBody>
                    <a:bodyPr/>
                    <a:lstStyle/>
                    <a:p>
                      <a:pPr algn="just">
                        <a:spcAft>
                          <a:spcPts val="0"/>
                        </a:spcAft>
                      </a:pPr>
                      <a:r>
                        <a:rPr lang="it-IT" sz="1600" b="1" smtClean="0">
                          <a:solidFill>
                            <a:srgbClr val="000000"/>
                          </a:solidFill>
                          <a:latin typeface="Arial"/>
                          <a:ea typeface="Calibri"/>
                          <a:cs typeface="Times New Roman"/>
                        </a:rPr>
                        <a:t>pianificazione territoriale ed urbanistica</a:t>
                      </a:r>
                      <a:endParaRPr lang="it-IT" sz="160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5</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6</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6</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642013">
                <a:tc>
                  <a:txBody>
                    <a:bodyPr/>
                    <a:lstStyle/>
                    <a:p>
                      <a:pPr algn="just">
                        <a:spcAft>
                          <a:spcPts val="0"/>
                        </a:spcAft>
                      </a:pPr>
                      <a:r>
                        <a:rPr lang="it-IT" sz="1600" b="1" smtClean="0">
                          <a:solidFill>
                            <a:srgbClr val="000000"/>
                          </a:solidFill>
                          <a:latin typeface="Arial"/>
                          <a:ea typeface="Calibri"/>
                          <a:cs typeface="Times New Roman"/>
                        </a:rPr>
                        <a:t>amministrazione pubblica in forma privata: società, fondazioni e istituzioni</a:t>
                      </a:r>
                      <a:endParaRPr lang="it-IT" sz="160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3</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4</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4</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r h="242602">
                <a:tc>
                  <a:txBody>
                    <a:bodyPr/>
                    <a:lstStyle/>
                    <a:p>
                      <a:pPr algn="just">
                        <a:spcAft>
                          <a:spcPts val="0"/>
                        </a:spcAft>
                      </a:pPr>
                      <a:r>
                        <a:rPr lang="it-IT" sz="1600" b="1" smtClean="0">
                          <a:solidFill>
                            <a:srgbClr val="000000"/>
                          </a:solidFill>
                          <a:latin typeface="Arial"/>
                          <a:ea typeface="Calibri"/>
                          <a:cs typeface="Times New Roman"/>
                        </a:rPr>
                        <a:t>legale e contenzioso</a:t>
                      </a:r>
                      <a:endParaRPr lang="it-IT" sz="160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3</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7</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1</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6</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43622">
                <a:tc>
                  <a:txBody>
                    <a:bodyPr/>
                    <a:lstStyle/>
                    <a:p>
                      <a:pPr algn="just">
                        <a:spcAft>
                          <a:spcPts val="0"/>
                        </a:spcAft>
                      </a:pPr>
                      <a:r>
                        <a:rPr lang="it-IT" sz="1600" b="1" smtClean="0">
                          <a:solidFill>
                            <a:srgbClr val="000000"/>
                          </a:solidFill>
                          <a:latin typeface="Arial"/>
                          <a:ea typeface="Calibri"/>
                          <a:cs typeface="Times New Roman"/>
                        </a:rPr>
                        <a:t>Organi di indirizzo politico</a:t>
                      </a:r>
                      <a:endParaRPr lang="it-IT" sz="16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2</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3</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2</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1</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just">
                        <a:spcAft>
                          <a:spcPts val="0"/>
                        </a:spcAft>
                      </a:pPr>
                      <a:r>
                        <a:rPr lang="it-IT" sz="1600" b="1"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72927">
                <a:tc>
                  <a:txBody>
                    <a:bodyPr/>
                    <a:lstStyle/>
                    <a:p>
                      <a:pPr algn="r">
                        <a:spcAft>
                          <a:spcPts val="0"/>
                        </a:spcAft>
                      </a:pPr>
                      <a:r>
                        <a:rPr lang="it-IT" sz="1800" b="1" dirty="0" smtClean="0">
                          <a:solidFill>
                            <a:srgbClr val="000000"/>
                          </a:solidFill>
                          <a:latin typeface="Arial"/>
                          <a:ea typeface="Calibri"/>
                          <a:cs typeface="Times New Roman"/>
                        </a:rPr>
                        <a:t>TOTALE</a:t>
                      </a:r>
                      <a:endParaRPr lang="it-IT" sz="1800" dirty="0">
                        <a:latin typeface="Times New Roman"/>
                        <a:ea typeface="Times New Roman"/>
                        <a:cs typeface="Times New Roman"/>
                      </a:endParaRPr>
                    </a:p>
                  </a:txBody>
                  <a:tcPr marL="48509" marR="48509"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a:noFill/>
                    </a:lnB>
                    <a:solidFill>
                      <a:srgbClr val="FFFFFF"/>
                    </a:solidFill>
                  </a:tcPr>
                </a:tc>
                <a:tc>
                  <a:txBody>
                    <a:bodyPr/>
                    <a:lstStyle/>
                    <a:p>
                      <a:pPr algn="just">
                        <a:spcAft>
                          <a:spcPts val="0"/>
                        </a:spcAft>
                      </a:pPr>
                      <a:r>
                        <a:rPr lang="it-IT" sz="1600" b="1" smtClean="0">
                          <a:solidFill>
                            <a:srgbClr val="000000"/>
                          </a:solidFill>
                          <a:latin typeface="Arial"/>
                          <a:ea typeface="Calibri"/>
                          <a:cs typeface="Times New Roman"/>
                        </a:rPr>
                        <a:t>48</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74</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21</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smtClean="0">
                          <a:solidFill>
                            <a:srgbClr val="000000"/>
                          </a:solidFill>
                          <a:latin typeface="Arial"/>
                          <a:ea typeface="Calibri"/>
                          <a:cs typeface="Times New Roman"/>
                        </a:rPr>
                        <a:t>53</a:t>
                      </a:r>
                      <a:endParaRPr lang="it-IT" sz="1600" b="1">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c>
                  <a:txBody>
                    <a:bodyPr/>
                    <a:lstStyle/>
                    <a:p>
                      <a:pPr algn="just">
                        <a:spcAft>
                          <a:spcPts val="0"/>
                        </a:spcAft>
                      </a:pPr>
                      <a:r>
                        <a:rPr lang="it-IT" sz="1600" b="1" dirty="0" smtClean="0">
                          <a:solidFill>
                            <a:srgbClr val="000000"/>
                          </a:solidFill>
                          <a:latin typeface="Arial"/>
                          <a:ea typeface="Calibri"/>
                          <a:cs typeface="Times New Roman"/>
                        </a:rPr>
                        <a:t>0</a:t>
                      </a:r>
                      <a:endParaRPr lang="it-IT" sz="1600" b="1" dirty="0">
                        <a:latin typeface="Times New Roman"/>
                        <a:ea typeface="Times New Roman"/>
                        <a:cs typeface="Times New Roman"/>
                      </a:endParaRPr>
                    </a:p>
                  </a:txBody>
                  <a:tcPr marL="48509" marR="48509"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A5D5E2"/>
                    </a:solidFill>
                  </a:tcPr>
                </a:tc>
              </a:tr>
            </a:tbl>
          </a:graphicData>
        </a:graphic>
      </p:graphicFrame>
      <p:sp>
        <p:nvSpPr>
          <p:cNvPr id="5" name="Titolo 4"/>
          <p:cNvSpPr>
            <a:spLocks noGrp="1"/>
          </p:cNvSpPr>
          <p:nvPr>
            <p:ph type="title"/>
          </p:nvPr>
        </p:nvSpPr>
        <p:spPr>
          <a:xfrm>
            <a:off x="457200" y="404664"/>
            <a:ext cx="8229600" cy="432048"/>
          </a:xfrm>
        </p:spPr>
        <p:txBody>
          <a:bodyPr>
            <a:noAutofit/>
          </a:bodyPr>
          <a:lstStyle/>
          <a:p>
            <a:r>
              <a:rPr lang="it-IT" sz="2400" dirty="0" smtClean="0">
                <a:latin typeface="+mj-lt"/>
              </a:rPr>
              <a:t>Il piano del Comune di Bisceglie: dati di sintesi</a:t>
            </a:r>
            <a:endParaRPr lang="it-IT" sz="2400" dirty="0">
              <a:latin typeface="+mj-lt"/>
            </a:endParaRPr>
          </a:p>
        </p:txBody>
      </p:sp>
      <p:sp>
        <p:nvSpPr>
          <p:cNvPr id="6" name="Segnaposto piè di pagina 5"/>
          <p:cNvSpPr>
            <a:spLocks noGrp="1"/>
          </p:cNvSpPr>
          <p:nvPr>
            <p:ph type="ftr" sz="quarter" idx="11"/>
          </p:nvPr>
        </p:nvSpPr>
        <p:spPr>
          <a:xfrm>
            <a:off x="107504" y="18288"/>
            <a:ext cx="7436296" cy="386376"/>
          </a:xfrm>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38558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548680"/>
            <a:ext cx="7511473" cy="672742"/>
          </a:xfrm>
        </p:spPr>
        <p:txBody>
          <a:bodyPr>
            <a:normAutofit fontScale="90000"/>
          </a:bodyPr>
          <a:lstStyle/>
          <a:p>
            <a:pPr algn="ctr"/>
            <a:r>
              <a:rPr lang="it-IT" sz="2700" dirty="0" smtClean="0">
                <a:latin typeface="+mj-lt"/>
              </a:rPr>
              <a:t>La relazione del responsabile per la prevenzione per l’anno 2016 - 1</a:t>
            </a:r>
            <a:r>
              <a:rPr lang="it-IT" dirty="0" smtClean="0">
                <a:latin typeface="+mj-lt"/>
              </a:rPr>
              <a:t/>
            </a:r>
            <a:br>
              <a:rPr lang="it-IT" dirty="0" smtClean="0">
                <a:latin typeface="+mj-lt"/>
              </a:rPr>
            </a:br>
            <a:endParaRPr lang="it-IT" sz="2700" dirty="0">
              <a:latin typeface="+mj-lt"/>
            </a:endParaRPr>
          </a:p>
        </p:txBody>
      </p:sp>
      <p:sp>
        <p:nvSpPr>
          <p:cNvPr id="9" name="Segnaposto contenuto 8"/>
          <p:cNvSpPr>
            <a:spLocks noGrp="1"/>
          </p:cNvSpPr>
          <p:nvPr>
            <p:ph sz="half" idx="1"/>
          </p:nvPr>
        </p:nvSpPr>
        <p:spPr>
          <a:xfrm>
            <a:off x="611560" y="1412776"/>
            <a:ext cx="1872207" cy="4679453"/>
          </a:xfrm>
        </p:spPr>
        <p:txBody>
          <a:bodyPr>
            <a:noAutofit/>
          </a:bodyPr>
          <a:lstStyle/>
          <a:p>
            <a:pPr marL="0" indent="0" algn="just">
              <a:buNone/>
            </a:pPr>
            <a:r>
              <a:rPr lang="it-IT" sz="1600" dirty="0">
                <a:latin typeface="+mj-lt"/>
              </a:rPr>
              <a:t>Stato di attuazione del PTPC  - Valutazione sintetica del livello effettivo di attuazione del </a:t>
            </a:r>
            <a:r>
              <a:rPr lang="it-IT" sz="1600" dirty="0" smtClean="0">
                <a:latin typeface="+mj-lt"/>
              </a:rPr>
              <a:t>PTPC</a:t>
            </a:r>
          </a:p>
          <a:p>
            <a:endParaRPr lang="it-IT" sz="1600" dirty="0">
              <a:latin typeface="+mj-lt"/>
            </a:endParaRPr>
          </a:p>
          <a:p>
            <a:pPr marL="0" indent="0">
              <a:buNone/>
            </a:pPr>
            <a:r>
              <a:rPr lang="it-IT" sz="1600" dirty="0" smtClean="0">
                <a:latin typeface="+mj-lt"/>
              </a:rPr>
              <a:t>Aspetti </a:t>
            </a:r>
            <a:r>
              <a:rPr lang="it-IT" sz="1600" dirty="0">
                <a:latin typeface="+mj-lt"/>
              </a:rPr>
              <a:t>critici dell’attuazione del PTPC </a:t>
            </a:r>
            <a:r>
              <a:rPr lang="it-IT" sz="1600" dirty="0" smtClean="0">
                <a:latin typeface="+mj-lt"/>
              </a:rPr>
              <a:t>-</a:t>
            </a:r>
            <a:endParaRPr lang="it-IT" sz="1600" dirty="0">
              <a:latin typeface="+mj-lt"/>
            </a:endParaRPr>
          </a:p>
        </p:txBody>
      </p:sp>
      <p:sp>
        <p:nvSpPr>
          <p:cNvPr id="10" name="Segnaposto contenuto 9"/>
          <p:cNvSpPr>
            <a:spLocks noGrp="1"/>
          </p:cNvSpPr>
          <p:nvPr>
            <p:ph sz="half" idx="2"/>
          </p:nvPr>
        </p:nvSpPr>
        <p:spPr>
          <a:xfrm>
            <a:off x="2555776" y="1340768"/>
            <a:ext cx="5976664" cy="4751460"/>
          </a:xfrm>
        </p:spPr>
        <p:txBody>
          <a:bodyPr>
            <a:normAutofit fontScale="47500" lnSpcReduction="20000"/>
          </a:bodyPr>
          <a:lstStyle/>
          <a:p>
            <a:pPr algn="just"/>
            <a:r>
              <a:rPr lang="it-IT" dirty="0">
                <a:latin typeface="+mj-lt"/>
              </a:rPr>
              <a:t>il piano di prevenzione della corruzione del Comune di Bisceglie presenta un buono stato di attuazione, tenuto conto che l'ente si è dotato degli strumenti regolamentari richiesti, ha attuato gli obblighi di trasparenza, ha consolidato attività formative specifiche dedicate ai </a:t>
            </a:r>
            <a:r>
              <a:rPr lang="it-IT" dirty="0" smtClean="0">
                <a:latin typeface="+mj-lt"/>
              </a:rPr>
              <a:t>temi </a:t>
            </a:r>
            <a:r>
              <a:rPr lang="it-IT" dirty="0">
                <a:latin typeface="+mj-lt"/>
              </a:rPr>
              <a:t>di prevenzione della corruzione, ha avviato meccanismi di revisione nei processi di formazione ed esecuzione delle decisioni in coerenza con le esigenze di prevenzione della corruzione, ha legato il rispetto del piano con la valutazione dei dirigenti e del personale di comparto, ha legato il controllo successivo di regolarità amministrativa alle prescrizioni del piano di prevenzione</a:t>
            </a:r>
            <a:r>
              <a:rPr lang="it-IT" dirty="0" smtClean="0">
                <a:latin typeface="+mj-lt"/>
              </a:rPr>
              <a:t>.</a:t>
            </a:r>
          </a:p>
          <a:p>
            <a:pPr marL="0" indent="0" algn="just">
              <a:buNone/>
            </a:pPr>
            <a:endParaRPr lang="it-IT" dirty="0" smtClean="0">
              <a:latin typeface="+mj-lt"/>
            </a:endParaRPr>
          </a:p>
          <a:p>
            <a:pPr algn="just"/>
            <a:r>
              <a:rPr lang="it-IT" dirty="0">
                <a:latin typeface="+mj-lt"/>
              </a:rPr>
              <a:t>"il tema della prevenzione della corruzione e della trasparenza  non è ancora visto come una dimensione necessaria dell'azione amministrativa e del suo buon andamento. Il tema sembra relegato ad adempimenti formali imposti per legge, piuttosto legato ad una dimensione di controllo che non a quella organizzativa e gestionale, incidente sulla quotidianità dell'operato degli amministratori, dei dirigenti e del personale. - Le misure di prevenzione sono, spesso, vissute come adempimento, comportante un aggravamento delle procedure, e non come occasione di revisione dei processi lavorativi e modello di riferimento dell’agire del pubblico dipendente. - la concezione della corruzione come reato penale crea una sorta di barriera di sdegno ogniqualvolta viene posto il tema, quasi che si voglia offendere l'interlocutore e dubitare della sua onestà. - anche la percezione dei cittadini sembra molto labile e non si registra un loro interesse e coinvolgimento su tali temi. Frequente è la polemica politica su scelte che appaiono discrezionali o immotivate, ma la partecipazione attiva è assente e le giornate della trasparenza registrano una limitata partecipazione"</a:t>
            </a:r>
          </a:p>
          <a:p>
            <a:endParaRPr lang="it-IT" dirty="0">
              <a:latin typeface="+mj-lt"/>
            </a:endParaRPr>
          </a:p>
        </p:txBody>
      </p:sp>
      <p:sp>
        <p:nvSpPr>
          <p:cNvPr id="4" name="Segnaposto piè di pagina 3"/>
          <p:cNvSpPr>
            <a:spLocks noGrp="1"/>
          </p:cNvSpPr>
          <p:nvPr>
            <p:ph type="ftr" sz="quarter" idx="11"/>
          </p:nvPr>
        </p:nvSpPr>
        <p:spPr/>
        <p:txBody>
          <a:bodyPr/>
          <a:lstStyle/>
          <a:p>
            <a:pPr algn="l"/>
            <a:r>
              <a:rPr lang="it-IT" smtClean="0"/>
              <a:t>giornata della trasparenza 2016 - a cura del r.p.c. dott. Lazzaro Francesco</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8347" y="596018"/>
            <a:ext cx="7511473" cy="672742"/>
          </a:xfrm>
        </p:spPr>
        <p:txBody>
          <a:bodyPr>
            <a:normAutofit fontScale="90000"/>
          </a:bodyPr>
          <a:lstStyle/>
          <a:p>
            <a:pPr algn="ctr"/>
            <a:r>
              <a:rPr lang="it-IT" sz="2700" dirty="0" smtClean="0">
                <a:latin typeface="+mj-lt"/>
              </a:rPr>
              <a:t>La relazione del responsabile per la prevenzione per l’anno 2016 - 2</a:t>
            </a:r>
            <a:r>
              <a:rPr lang="it-IT" dirty="0" smtClean="0">
                <a:latin typeface="+mj-lt"/>
              </a:rPr>
              <a:t/>
            </a:r>
            <a:br>
              <a:rPr lang="it-IT" dirty="0" smtClean="0">
                <a:latin typeface="+mj-lt"/>
              </a:rPr>
            </a:br>
            <a:endParaRPr lang="it-IT" sz="2700" dirty="0">
              <a:latin typeface="+mj-lt"/>
            </a:endParaRPr>
          </a:p>
        </p:txBody>
      </p:sp>
      <p:sp>
        <p:nvSpPr>
          <p:cNvPr id="9" name="Segnaposto contenuto 8"/>
          <p:cNvSpPr>
            <a:spLocks noGrp="1"/>
          </p:cNvSpPr>
          <p:nvPr>
            <p:ph sz="half" idx="1"/>
          </p:nvPr>
        </p:nvSpPr>
        <p:spPr>
          <a:xfrm>
            <a:off x="818347" y="1268760"/>
            <a:ext cx="2025461" cy="4823469"/>
          </a:xfrm>
        </p:spPr>
        <p:txBody>
          <a:bodyPr>
            <a:normAutofit fontScale="55000" lnSpcReduction="20000"/>
          </a:bodyPr>
          <a:lstStyle/>
          <a:p>
            <a:pPr marL="0" indent="0">
              <a:buNone/>
            </a:pPr>
            <a:endParaRPr lang="it-IT" sz="1800" dirty="0" smtClean="0">
              <a:latin typeface="+mj-lt"/>
            </a:endParaRPr>
          </a:p>
          <a:p>
            <a:pPr marL="0" indent="0">
              <a:buNone/>
            </a:pPr>
            <a:endParaRPr lang="it-IT" sz="1800" dirty="0">
              <a:latin typeface="+mj-lt"/>
            </a:endParaRPr>
          </a:p>
          <a:p>
            <a:pPr marL="0" indent="0" algn="just">
              <a:buNone/>
            </a:pPr>
            <a:r>
              <a:rPr lang="it-IT" sz="2900" dirty="0" smtClean="0">
                <a:latin typeface="+mj-lt"/>
              </a:rPr>
              <a:t>Ruolo </a:t>
            </a:r>
            <a:r>
              <a:rPr lang="it-IT" sz="2900" dirty="0">
                <a:latin typeface="+mj-lt"/>
              </a:rPr>
              <a:t>del RPC - Valutazione sintetica del ruolo di impulso e coordinamento del RPC rispetto all’attuazione del PTPC </a:t>
            </a:r>
            <a:endParaRPr lang="it-IT" sz="2900" dirty="0" smtClean="0">
              <a:latin typeface="+mj-lt"/>
            </a:endParaRPr>
          </a:p>
          <a:p>
            <a:pPr marL="0" indent="0">
              <a:buNone/>
            </a:pPr>
            <a:endParaRPr lang="it-IT" sz="2900" dirty="0" smtClean="0">
              <a:latin typeface="+mj-lt"/>
            </a:endParaRPr>
          </a:p>
          <a:p>
            <a:pPr marL="0" indent="0" algn="just">
              <a:buNone/>
            </a:pPr>
            <a:r>
              <a:rPr lang="it-IT" sz="2900" dirty="0" smtClean="0">
                <a:latin typeface="+mj-lt"/>
              </a:rPr>
              <a:t>Aspetti </a:t>
            </a:r>
            <a:r>
              <a:rPr lang="it-IT" sz="2900" dirty="0">
                <a:latin typeface="+mj-lt"/>
              </a:rPr>
              <a:t>critici del ruolo del RPC - </a:t>
            </a:r>
            <a:r>
              <a:rPr lang="it-IT" sz="2900" dirty="0" smtClean="0">
                <a:latin typeface="+mj-lt"/>
              </a:rPr>
              <a:t>fattori </a:t>
            </a:r>
            <a:r>
              <a:rPr lang="it-IT" sz="2900" dirty="0">
                <a:latin typeface="+mj-lt"/>
              </a:rPr>
              <a:t>che hanno ostacolato l’azione di impulso e </a:t>
            </a:r>
            <a:r>
              <a:rPr lang="it-IT" sz="2900" dirty="0" smtClean="0">
                <a:latin typeface="+mj-lt"/>
              </a:rPr>
              <a:t>coordinamento</a:t>
            </a:r>
            <a:endParaRPr lang="it-IT" sz="2900" dirty="0">
              <a:latin typeface="+mj-lt"/>
            </a:endParaRPr>
          </a:p>
        </p:txBody>
      </p:sp>
      <p:sp>
        <p:nvSpPr>
          <p:cNvPr id="10" name="Segnaposto contenuto 9"/>
          <p:cNvSpPr>
            <a:spLocks noGrp="1"/>
          </p:cNvSpPr>
          <p:nvPr>
            <p:ph sz="half" idx="2"/>
          </p:nvPr>
        </p:nvSpPr>
        <p:spPr>
          <a:xfrm>
            <a:off x="3275856" y="1484784"/>
            <a:ext cx="5053963" cy="4607444"/>
          </a:xfrm>
        </p:spPr>
        <p:txBody>
          <a:bodyPr>
            <a:normAutofit fontScale="55000" lnSpcReduction="20000"/>
          </a:bodyPr>
          <a:lstStyle/>
          <a:p>
            <a:pPr algn="just"/>
            <a:r>
              <a:rPr lang="it-IT" dirty="0">
                <a:latin typeface="+mj-lt"/>
              </a:rPr>
              <a:t>per quanto consentito dalla condizione nella quale il segretario generale, anche per effetto di scelte legislative, è chiamato ad operare, l'attività di impulso alla progressiva attuazione del piano è costante, così come costante è l'attenzione all'evoluzione del quadro normativo ed interpretativo di riferimento. Sicuramente preziosa è l'attività dell'ANAC e sicuramente sarebbero preziosi contatti più diretti ed immediati</a:t>
            </a:r>
          </a:p>
          <a:p>
            <a:pPr algn="just"/>
            <a:r>
              <a:rPr lang="it-IT" dirty="0">
                <a:latin typeface="+mj-lt"/>
              </a:rPr>
              <a:t> Rimane la marginalità dei poteri a disposizione che non consentono di incidere efficacemente sul processo di formazione di singoli atti, se non nella forma della sollecitazione ed invito ad adempiere. Anche gli strumenti operativi sono molto limitati per mancanza di disponibilità di risorse umane, strumentali e finanziarie dedicate ai temi della prevenzione della corruzione. Tale situazione, peraltro, è aggravata dal fatto che il </a:t>
            </a:r>
            <a:r>
              <a:rPr lang="it-IT" dirty="0" err="1">
                <a:latin typeface="+mj-lt"/>
              </a:rPr>
              <a:t>r.p.c</a:t>
            </a:r>
            <a:r>
              <a:rPr lang="it-IT" dirty="0">
                <a:latin typeface="+mj-lt"/>
              </a:rPr>
              <a:t>. deve conciliare il suo ruolo con le ulteriori competenze istituzionali e gli </a:t>
            </a:r>
            <a:r>
              <a:rPr lang="it-IT" dirty="0" err="1">
                <a:latin typeface="+mj-lt"/>
              </a:rPr>
              <a:t>utleriori</a:t>
            </a:r>
            <a:r>
              <a:rPr lang="it-IT" dirty="0">
                <a:latin typeface="+mj-lt"/>
              </a:rPr>
              <a:t> incarichi conferiti dall'organo di direzione politica, </a:t>
            </a:r>
            <a:r>
              <a:rPr lang="it-IT" dirty="0" err="1">
                <a:latin typeface="+mj-lt"/>
              </a:rPr>
              <a:t>sicchè</a:t>
            </a:r>
            <a:r>
              <a:rPr lang="it-IT" dirty="0">
                <a:latin typeface="+mj-lt"/>
              </a:rPr>
              <a:t> il tempo da dedicare alla prevenzione della corruzione diventa marginale</a:t>
            </a:r>
          </a:p>
          <a:p>
            <a:pPr algn="just"/>
            <a:endParaRPr lang="it-IT" dirty="0">
              <a:latin typeface="+mj-lt"/>
            </a:endParaRPr>
          </a:p>
        </p:txBody>
      </p:sp>
      <p:sp>
        <p:nvSpPr>
          <p:cNvPr id="4" name="Segnaposto piè di pagina 3"/>
          <p:cNvSpPr>
            <a:spLocks noGrp="1"/>
          </p:cNvSpPr>
          <p:nvPr>
            <p:ph type="ftr" sz="quarter" idx="11"/>
          </p:nvPr>
        </p:nvSpPr>
        <p:spPr/>
        <p:txBody>
          <a:bodyPr/>
          <a:lstStyle/>
          <a:p>
            <a:pPr algn="l"/>
            <a:r>
              <a:rPr lang="it-IT" smtClean="0"/>
              <a:t>giornata della trasparenza 2016 - a cura del r.p.c. dott. Lazzaro Francesco</a:t>
            </a:r>
            <a:endParaRPr lang="it-IT" dirty="0"/>
          </a:p>
        </p:txBody>
      </p:sp>
    </p:spTree>
    <p:extLst>
      <p:ext uri="{BB962C8B-B14F-4D97-AF65-F5344CB8AC3E}">
        <p14:creationId xmlns:p14="http://schemas.microsoft.com/office/powerpoint/2010/main" val="82876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4090509448"/>
              </p:ext>
            </p:extLst>
          </p:nvPr>
        </p:nvGraphicFramePr>
        <p:xfrm>
          <a:off x="323528" y="332656"/>
          <a:ext cx="8352928" cy="5904656"/>
        </p:xfrm>
        <a:graphic>
          <a:graphicData uri="http://schemas.openxmlformats.org/presentationml/2006/ole">
            <mc:AlternateContent xmlns:mc="http://schemas.openxmlformats.org/markup-compatibility/2006">
              <mc:Choice xmlns:v="urn:schemas-microsoft-com:vml" Requires="v">
                <p:oleObj spid="_x0000_s1037" name="Foglio di lavoro" r:id="rId4" imgW="9658333" imgH="11553840" progId="Excel.Sheet.12">
                  <p:embed/>
                </p:oleObj>
              </mc:Choice>
              <mc:Fallback>
                <p:oleObj name="Foglio di lavoro" r:id="rId4" imgW="9658333" imgH="11553840" progId="Excel.Sheet.12">
                  <p:embed/>
                  <p:pic>
                    <p:nvPicPr>
                      <p:cNvPr id="0" name=""/>
                      <p:cNvPicPr/>
                      <p:nvPr/>
                    </p:nvPicPr>
                    <p:blipFill>
                      <a:blip r:embed="rId5"/>
                      <a:stretch>
                        <a:fillRect/>
                      </a:stretch>
                    </p:blipFill>
                    <p:spPr>
                      <a:xfrm>
                        <a:off x="323528" y="332656"/>
                        <a:ext cx="8352928" cy="5904656"/>
                      </a:xfrm>
                      <a:prstGeom prst="rect">
                        <a:avLst/>
                      </a:prstGeom>
                    </p:spPr>
                  </p:pic>
                </p:oleObj>
              </mc:Fallback>
            </mc:AlternateContent>
          </a:graphicData>
        </a:graphic>
      </p:graphicFrame>
    </p:spTree>
    <p:extLst>
      <p:ext uri="{BB962C8B-B14F-4D97-AF65-F5344CB8AC3E}">
        <p14:creationId xmlns:p14="http://schemas.microsoft.com/office/powerpoint/2010/main" val="258248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3645510839"/>
              </p:ext>
            </p:extLst>
          </p:nvPr>
        </p:nvGraphicFramePr>
        <p:xfrm>
          <a:off x="611560" y="620688"/>
          <a:ext cx="7848872" cy="5544616"/>
        </p:xfrm>
        <a:graphic>
          <a:graphicData uri="http://schemas.openxmlformats.org/presentationml/2006/ole">
            <mc:AlternateContent xmlns:mc="http://schemas.openxmlformats.org/markup-compatibility/2006">
              <mc:Choice xmlns:v="urn:schemas-microsoft-com:vml" Requires="v">
                <p:oleObj spid="_x0000_s2060" name="Foglio di lavoro" r:id="rId4" imgW="9658333" imgH="6010200" progId="Excel.Sheet.12">
                  <p:embed/>
                </p:oleObj>
              </mc:Choice>
              <mc:Fallback>
                <p:oleObj name="Foglio di lavoro" r:id="rId4" imgW="9658333" imgH="6010200" progId="Excel.Sheet.12">
                  <p:embed/>
                  <p:pic>
                    <p:nvPicPr>
                      <p:cNvPr id="0" name=""/>
                      <p:cNvPicPr/>
                      <p:nvPr/>
                    </p:nvPicPr>
                    <p:blipFill>
                      <a:blip r:embed="rId5"/>
                      <a:stretch>
                        <a:fillRect/>
                      </a:stretch>
                    </p:blipFill>
                    <p:spPr>
                      <a:xfrm>
                        <a:off x="611560" y="620688"/>
                        <a:ext cx="7848872" cy="5544616"/>
                      </a:xfrm>
                      <a:prstGeom prst="rect">
                        <a:avLst/>
                      </a:prstGeom>
                    </p:spPr>
                  </p:pic>
                </p:oleObj>
              </mc:Fallback>
            </mc:AlternateContent>
          </a:graphicData>
        </a:graphic>
      </p:graphicFrame>
    </p:spTree>
    <p:extLst>
      <p:ext uri="{BB962C8B-B14F-4D97-AF65-F5344CB8AC3E}">
        <p14:creationId xmlns:p14="http://schemas.microsoft.com/office/powerpoint/2010/main" val="168531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giornata della trasparenza 2016 - a cura del r.p.c. dott. Lazzaro Francesco</a:t>
            </a:r>
            <a:endParaRPr lang="it-IT"/>
          </a:p>
        </p:txBody>
      </p:sp>
      <p:graphicFrame>
        <p:nvGraphicFramePr>
          <p:cNvPr id="3" name="Oggetto 2"/>
          <p:cNvGraphicFramePr>
            <a:graphicFrameLocks noChangeAspect="1"/>
          </p:cNvGraphicFramePr>
          <p:nvPr>
            <p:extLst>
              <p:ext uri="{D42A27DB-BD31-4B8C-83A1-F6EECF244321}">
                <p14:modId xmlns:p14="http://schemas.microsoft.com/office/powerpoint/2010/main" val="597577841"/>
              </p:ext>
            </p:extLst>
          </p:nvPr>
        </p:nvGraphicFramePr>
        <p:xfrm>
          <a:off x="611560" y="548680"/>
          <a:ext cx="7848872" cy="5544616"/>
        </p:xfrm>
        <a:graphic>
          <a:graphicData uri="http://schemas.openxmlformats.org/presentationml/2006/ole">
            <mc:AlternateContent xmlns:mc="http://schemas.openxmlformats.org/markup-compatibility/2006">
              <mc:Choice xmlns:v="urn:schemas-microsoft-com:vml" Requires="v">
                <p:oleObj spid="_x0000_s3084" name="Foglio di lavoro" r:id="rId4" imgW="9658333" imgH="5381640" progId="Excel.Sheet.12">
                  <p:embed/>
                </p:oleObj>
              </mc:Choice>
              <mc:Fallback>
                <p:oleObj name="Foglio di lavoro" r:id="rId4" imgW="9658333" imgH="5381640" progId="Excel.Sheet.12">
                  <p:embed/>
                  <p:pic>
                    <p:nvPicPr>
                      <p:cNvPr id="0" name=""/>
                      <p:cNvPicPr/>
                      <p:nvPr/>
                    </p:nvPicPr>
                    <p:blipFill>
                      <a:blip r:embed="rId5"/>
                      <a:stretch>
                        <a:fillRect/>
                      </a:stretch>
                    </p:blipFill>
                    <p:spPr>
                      <a:xfrm>
                        <a:off x="611560" y="548680"/>
                        <a:ext cx="7848872" cy="5544616"/>
                      </a:xfrm>
                      <a:prstGeom prst="rect">
                        <a:avLst/>
                      </a:prstGeom>
                    </p:spPr>
                  </p:pic>
                </p:oleObj>
              </mc:Fallback>
            </mc:AlternateContent>
          </a:graphicData>
        </a:graphic>
      </p:graphicFrame>
    </p:spTree>
    <p:extLst>
      <p:ext uri="{BB962C8B-B14F-4D97-AF65-F5344CB8AC3E}">
        <p14:creationId xmlns:p14="http://schemas.microsoft.com/office/powerpoint/2010/main" val="5220447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1459</TotalTime>
  <Words>3832</Words>
  <Application>Microsoft Office PowerPoint</Application>
  <PresentationFormat>Presentazione su schermo (4:3)</PresentationFormat>
  <Paragraphs>270</Paragraphs>
  <Slides>36</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38" baseType="lpstr">
      <vt:lpstr>Tema di Office</vt:lpstr>
      <vt:lpstr>Foglio di lavoro</vt:lpstr>
      <vt:lpstr>GIORNATA DELLA TRASPARENZA 2016 - le linee strategiche per l’aggiornamento del piano di prevenzione per il triennio 2017/2019  - le nuove forme del diritto di accesso: generalizzato, civico, documentale</vt:lpstr>
      <vt:lpstr>il piano di prevenzione della corruzione : finalità</vt:lpstr>
      <vt:lpstr>il piano di prevenzione della corruzione: contenuti</vt:lpstr>
      <vt:lpstr>Il piano del Comune di Bisceglie: dati di sintesi</vt:lpstr>
      <vt:lpstr>La relazione del responsabile per la prevenzione per l’anno 2016 - 1 </vt:lpstr>
      <vt:lpstr>La relazione del responsabile per la prevenzione per l’anno 2016 - 2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Aggiornamento del piano 2017/ 2019</vt:lpstr>
      <vt:lpstr>GLI INDIRIZZI NELLA NOTA DI AGGIORNAMENTO DEL D.U.P.- 1</vt:lpstr>
      <vt:lpstr>GLI INDIRIZZI NELLA NOTA DI AGGIORNAMENTO DEL D.U.P.- 2</vt:lpstr>
      <vt:lpstr>Dal d.u.p. al piano delle performance: gli obiettivi STRATEGICI</vt:lpstr>
      <vt:lpstr>Dal d.u.p. al piano delle performance: gli obiettivi OPERATIVI</vt:lpstr>
      <vt:lpstr>F.O.I.A.: UNA INVERSIONE NEI RAPPORTI CITTADINO - AMMINISTRAZIONE</vt:lpstr>
      <vt:lpstr>IL NUOVO DIRITTO DI ACCESSO CIVICO</vt:lpstr>
      <vt:lpstr>L’ACCESSO GENERALIZZATO: CONTENUTI</vt:lpstr>
      <vt:lpstr>Modalità di esercizio</vt:lpstr>
      <vt:lpstr>ECCEZIONI ASSOLUTE: esclusioni</vt:lpstr>
      <vt:lpstr>ECCEZIONI RELATIVE: limitazioni</vt:lpstr>
      <vt:lpstr>LA TUTELA DEI CONTROINTERESSATI</vt:lpstr>
      <vt:lpstr>I RIMEDI AVVERSO I CASI DI SILENZIO O DINIEGO</vt:lpstr>
      <vt:lpstr>MISURE ORGANIZZATIVE E REGOLAMENTARI</vt:lpstr>
      <vt:lpstr>L’ACCESSO CIVICO c.d. SEMPLICE</vt:lpstr>
      <vt:lpstr>LA SEZIONE AMMINISTRAZIONE TRASPARENTE DEL SITO WEB</vt:lpstr>
      <vt:lpstr>L’ACCESSO DOCUMENTALE: LEGGE 241/90</vt:lpstr>
      <vt:lpstr>L’ACCESSO DOCUMENTALE: DIFFERENZE RISPETTO ALL’ACCESSO GENERALIZZATO</vt:lpstr>
      <vt:lpstr>LE FORME SPECIALI DI ACCESSO</vt:lpstr>
      <vt:lpstr> Comunicare con l’Amministrazione  </vt:lpstr>
      <vt:lpstr>Grazie per la Vostra partecipazione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PUBBLICO  PER L’INTEGRITA’ E LA TRASPARENZA</dc:title>
  <dc:creator>dott. lazzaro</dc:creator>
  <cp:lastModifiedBy>pc</cp:lastModifiedBy>
  <cp:revision>164</cp:revision>
  <cp:lastPrinted>2016-12-28T16:11:51Z</cp:lastPrinted>
  <dcterms:modified xsi:type="dcterms:W3CDTF">2017-01-10T09:09:14Z</dcterms:modified>
</cp:coreProperties>
</file>