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32"/>
  </p:notesMasterIdLst>
  <p:sldIdLst>
    <p:sldId id="256" r:id="rId2"/>
    <p:sldId id="297" r:id="rId3"/>
    <p:sldId id="265" r:id="rId4"/>
    <p:sldId id="259" r:id="rId5"/>
    <p:sldId id="299" r:id="rId6"/>
    <p:sldId id="298" r:id="rId7"/>
    <p:sldId id="300" r:id="rId8"/>
    <p:sldId id="302" r:id="rId9"/>
    <p:sldId id="306" r:id="rId10"/>
    <p:sldId id="303" r:id="rId11"/>
    <p:sldId id="305" r:id="rId12"/>
    <p:sldId id="304" r:id="rId13"/>
    <p:sldId id="301" r:id="rId14"/>
    <p:sldId id="307" r:id="rId15"/>
    <p:sldId id="275" r:id="rId16"/>
    <p:sldId id="286" r:id="rId17"/>
    <p:sldId id="291" r:id="rId18"/>
    <p:sldId id="270" r:id="rId19"/>
    <p:sldId id="272" r:id="rId20"/>
    <p:sldId id="284" r:id="rId21"/>
    <p:sldId id="276" r:id="rId22"/>
    <p:sldId id="294" r:id="rId23"/>
    <p:sldId id="309" r:id="rId24"/>
    <p:sldId id="293" r:id="rId25"/>
    <p:sldId id="292" r:id="rId26"/>
    <p:sldId id="283" r:id="rId27"/>
    <p:sldId id="296" r:id="rId28"/>
    <p:sldId id="308" r:id="rId29"/>
    <p:sldId id="279" r:id="rId30"/>
    <p:sldId id="285" r:id="rId31"/>
  </p:sldIdLst>
  <p:sldSz cx="9144000" cy="6858000" type="screen4x3"/>
  <p:notesSz cx="7102475"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90" autoAdjust="0"/>
  </p:normalViewPr>
  <p:slideViewPr>
    <p:cSldViewPr>
      <p:cViewPr>
        <p:scale>
          <a:sx n="60" d="100"/>
          <a:sy n="60" d="100"/>
        </p:scale>
        <p:origin x="-984" y="-324"/>
      </p:cViewPr>
      <p:guideLst>
        <p:guide orient="horz" pos="2160"/>
        <p:guide pos="2880"/>
      </p:guideLst>
    </p:cSldViewPr>
  </p:slideViewPr>
  <p:outlineViewPr>
    <p:cViewPr>
      <p:scale>
        <a:sx n="33" d="100"/>
        <a:sy n="33" d="100"/>
      </p:scale>
      <p:origin x="0" y="2392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15E2C5-22A5-48E2-90CB-486A3E3AFBCA}" type="doc">
      <dgm:prSet loTypeId="urn:microsoft.com/office/officeart/2005/8/layout/vList3#2" loCatId="list" qsTypeId="urn:microsoft.com/office/officeart/2005/8/quickstyle/simple3" qsCatId="simple" csTypeId="urn:microsoft.com/office/officeart/2005/8/colors/accent1_2" csCatId="accent1" phldr="1"/>
      <dgm:spPr/>
      <dgm:t>
        <a:bodyPr/>
        <a:lstStyle/>
        <a:p>
          <a:endParaRPr lang="it-IT"/>
        </a:p>
      </dgm:t>
    </dgm:pt>
    <dgm:pt modelId="{CB87DCE7-E6B8-42B3-B8EC-11F8CF7CE3C0}">
      <dgm:prSet custT="1">
        <dgm:style>
          <a:lnRef idx="1">
            <a:schemeClr val="accent1"/>
          </a:lnRef>
          <a:fillRef idx="2">
            <a:schemeClr val="accent1"/>
          </a:fillRef>
          <a:effectRef idx="1">
            <a:schemeClr val="accent1"/>
          </a:effectRef>
          <a:fontRef idx="minor">
            <a:schemeClr val="dk1"/>
          </a:fontRef>
        </dgm:style>
      </dgm:prSet>
      <dgm:spPr>
        <a:noFill/>
      </dgm:spPr>
      <dgm:t>
        <a:bodyPr/>
        <a:lstStyle/>
        <a:p>
          <a:pPr algn="just" rtl="0"/>
          <a:r>
            <a:rPr lang="it-IT" sz="1800" b="1" dirty="0" smtClean="0">
              <a:solidFill>
                <a:srgbClr val="0070C0"/>
              </a:solidFill>
              <a:latin typeface="Bookman Old Style" pitchFamily="18" charset="0"/>
            </a:rPr>
            <a:t>Dalle linee programmatiche di mandato del Sindaco, si ricavano le aree strategiche. Tali aree sono tradotte in programmi di intervento, articolati in obiettivi strategici, agganciati alle missioni e programmi di bilancio</a:t>
          </a:r>
          <a:r>
            <a:rPr lang="it-IT" sz="1800" b="1" dirty="0" smtClean="0">
              <a:solidFill>
                <a:srgbClr val="0070C0"/>
              </a:solidFill>
            </a:rPr>
            <a:t>;</a:t>
          </a:r>
          <a:endParaRPr lang="it-IT" sz="1800" b="1" dirty="0">
            <a:solidFill>
              <a:srgbClr val="0070C0"/>
            </a:solidFill>
            <a:latin typeface="Bookman Old Style" pitchFamily="18" charset="0"/>
          </a:endParaRPr>
        </a:p>
      </dgm:t>
    </dgm:pt>
    <dgm:pt modelId="{F5783461-B2E8-427F-B7C4-912EA0204C8F}" type="parTrans" cxnId="{DDC303F6-A1B6-4926-9107-BD50052A7371}">
      <dgm:prSet/>
      <dgm:spPr/>
      <dgm:t>
        <a:bodyPr/>
        <a:lstStyle/>
        <a:p>
          <a:endParaRPr lang="it-IT"/>
        </a:p>
      </dgm:t>
    </dgm:pt>
    <dgm:pt modelId="{DE97E06C-F613-467E-BE13-49D0109DF6E4}" type="sibTrans" cxnId="{DDC303F6-A1B6-4926-9107-BD50052A7371}">
      <dgm:prSet/>
      <dgm:spPr/>
      <dgm:t>
        <a:bodyPr/>
        <a:lstStyle/>
        <a:p>
          <a:endParaRPr lang="it-IT"/>
        </a:p>
      </dgm:t>
    </dgm:pt>
    <dgm:pt modelId="{07D5CD0C-6A28-47D3-BC1B-8C598842EABC}">
      <dgm:prSet custT="1"/>
      <dgm:spPr>
        <a:noFill/>
      </dgm:spPr>
      <dgm:t>
        <a:bodyPr/>
        <a:lstStyle/>
        <a:p>
          <a:pPr algn="just" rtl="0"/>
          <a:r>
            <a:rPr lang="it-IT" sz="1800" b="1" dirty="0" smtClean="0">
              <a:solidFill>
                <a:srgbClr val="0070C0"/>
              </a:solidFill>
              <a:latin typeface="Bookman Old Style" pitchFamily="18" charset="0"/>
            </a:rPr>
            <a:t>Ogni obiettivo strategico è articolato in uno o più obiettivi operativi o gestionali, contenenti specifico riferimento ai centri di responsabilità ed ai centri di costo, nonché ai dirigenti responsabili della loro attuazione</a:t>
          </a:r>
          <a:endParaRPr lang="it-IT" sz="1800" dirty="0">
            <a:solidFill>
              <a:srgbClr val="0070C0"/>
            </a:solidFill>
          </a:endParaRPr>
        </a:p>
      </dgm:t>
    </dgm:pt>
    <dgm:pt modelId="{115D947D-AFAE-446C-824F-ED01AD06AA18}" type="parTrans" cxnId="{F1877423-0EBC-49F0-8E63-68034000EAD2}">
      <dgm:prSet/>
      <dgm:spPr/>
      <dgm:t>
        <a:bodyPr/>
        <a:lstStyle/>
        <a:p>
          <a:endParaRPr lang="it-IT"/>
        </a:p>
      </dgm:t>
    </dgm:pt>
    <dgm:pt modelId="{5CA7DDB7-2F1C-4D9F-98B6-8CFD9BDA9028}" type="sibTrans" cxnId="{F1877423-0EBC-49F0-8E63-68034000EAD2}">
      <dgm:prSet/>
      <dgm:spPr/>
      <dgm:t>
        <a:bodyPr/>
        <a:lstStyle/>
        <a:p>
          <a:endParaRPr lang="it-IT"/>
        </a:p>
      </dgm:t>
    </dgm:pt>
    <dgm:pt modelId="{DDD8C5C9-0965-4A40-B957-C3986A0B79AF}">
      <dgm:prSet custT="1"/>
      <dgm:spPr>
        <a:noFill/>
      </dgm:spPr>
      <dgm:t>
        <a:bodyPr/>
        <a:lstStyle/>
        <a:p>
          <a:pPr algn="just" rtl="0"/>
          <a:r>
            <a:rPr lang="it-IT" sz="1800" b="1" dirty="0" smtClean="0">
              <a:solidFill>
                <a:srgbClr val="0070C0"/>
              </a:solidFill>
              <a:latin typeface="Bookman Old Style" pitchFamily="18" charset="0"/>
            </a:rPr>
            <a:t>La performance è valutata non solo sul grado di raggiungimento degli obiettivi, ma sulle dimensioni riguardanti: la tempestività dei procedimenti, la qualità dei servizi (secondo le quattro dimensioni : accessibilità, tempestività, trasparenza, efficacia), il benessere organizzativo.</a:t>
          </a:r>
          <a:endParaRPr lang="it-IT" sz="1800" b="1" dirty="0">
            <a:solidFill>
              <a:srgbClr val="0070C0"/>
            </a:solidFill>
            <a:latin typeface="Bookman Old Style" pitchFamily="18" charset="0"/>
          </a:endParaRPr>
        </a:p>
      </dgm:t>
    </dgm:pt>
    <dgm:pt modelId="{AE798D73-CF7E-46BC-B01F-CFBA3A9A76BF}" type="parTrans" cxnId="{D5578744-4A9D-473B-99E6-B73855D35BA9}">
      <dgm:prSet/>
      <dgm:spPr/>
      <dgm:t>
        <a:bodyPr/>
        <a:lstStyle/>
        <a:p>
          <a:endParaRPr lang="it-IT"/>
        </a:p>
      </dgm:t>
    </dgm:pt>
    <dgm:pt modelId="{4DDEA334-E7D1-4645-9061-1E08CD7B6BC9}" type="sibTrans" cxnId="{D5578744-4A9D-473B-99E6-B73855D35BA9}">
      <dgm:prSet/>
      <dgm:spPr/>
      <dgm:t>
        <a:bodyPr/>
        <a:lstStyle/>
        <a:p>
          <a:endParaRPr lang="it-IT"/>
        </a:p>
      </dgm:t>
    </dgm:pt>
    <dgm:pt modelId="{2C0324AB-826C-48A1-8F04-D69E4E107904}" type="pres">
      <dgm:prSet presAssocID="{7A15E2C5-22A5-48E2-90CB-486A3E3AFBCA}" presName="linearFlow" presStyleCnt="0">
        <dgm:presLayoutVars>
          <dgm:dir/>
          <dgm:resizeHandles val="exact"/>
        </dgm:presLayoutVars>
      </dgm:prSet>
      <dgm:spPr/>
      <dgm:t>
        <a:bodyPr/>
        <a:lstStyle/>
        <a:p>
          <a:endParaRPr lang="it-IT"/>
        </a:p>
      </dgm:t>
    </dgm:pt>
    <dgm:pt modelId="{EAFAAF30-CE16-47FA-98BF-85A56D61575F}" type="pres">
      <dgm:prSet presAssocID="{CB87DCE7-E6B8-42B3-B8EC-11F8CF7CE3C0}" presName="composite" presStyleCnt="0"/>
      <dgm:spPr/>
    </dgm:pt>
    <dgm:pt modelId="{6D50E024-97C7-4B18-B5DA-EA3539161532}" type="pres">
      <dgm:prSet presAssocID="{CB87DCE7-E6B8-42B3-B8EC-11F8CF7CE3C0}" presName="imgShp" presStyleLbl="fgImgPlace1" presStyleIdx="0" presStyleCnt="3" custScaleX="115595" custScaleY="109972" custLinFactX="-41424" custLinFactNeighborX="-100000" custLinFactNeighborY="-486"/>
      <dgm:spPr>
        <a:blipFill rotWithShape="0">
          <a:blip xmlns:r="http://schemas.openxmlformats.org/officeDocument/2006/relationships" r:embed="rId1"/>
          <a:stretch>
            <a:fillRect/>
          </a:stretch>
        </a:blipFill>
      </dgm:spPr>
      <dgm:t>
        <a:bodyPr/>
        <a:lstStyle/>
        <a:p>
          <a:endParaRPr lang="it-IT"/>
        </a:p>
      </dgm:t>
    </dgm:pt>
    <dgm:pt modelId="{F227D04E-152F-42ED-973E-A6F6D448C670}" type="pres">
      <dgm:prSet presAssocID="{CB87DCE7-E6B8-42B3-B8EC-11F8CF7CE3C0}" presName="txShp" presStyleLbl="node1" presStyleIdx="0" presStyleCnt="3" custScaleX="134596" custScaleY="93206" custLinFactNeighborX="7126" custLinFactNeighborY="2161">
        <dgm:presLayoutVars>
          <dgm:bulletEnabled val="1"/>
        </dgm:presLayoutVars>
      </dgm:prSet>
      <dgm:spPr/>
      <dgm:t>
        <a:bodyPr/>
        <a:lstStyle/>
        <a:p>
          <a:endParaRPr lang="it-IT"/>
        </a:p>
      </dgm:t>
    </dgm:pt>
    <dgm:pt modelId="{4C16ACD7-64AA-4F55-B505-372CCC3F766A}" type="pres">
      <dgm:prSet presAssocID="{DE97E06C-F613-467E-BE13-49D0109DF6E4}" presName="spacing" presStyleCnt="0"/>
      <dgm:spPr/>
    </dgm:pt>
    <dgm:pt modelId="{3E62534A-00C1-4FCB-9E99-FA5845FF4977}" type="pres">
      <dgm:prSet presAssocID="{07D5CD0C-6A28-47D3-BC1B-8C598842EABC}" presName="composite" presStyleCnt="0"/>
      <dgm:spPr/>
    </dgm:pt>
    <dgm:pt modelId="{6293AA48-22F0-4B77-A6A7-572E411F693A}" type="pres">
      <dgm:prSet presAssocID="{07D5CD0C-6A28-47D3-BC1B-8C598842EABC}" presName="imgShp" presStyleLbl="fgImgPlace1" presStyleIdx="1" presStyleCnt="3" custLinFactX="-27999" custLinFactNeighborX="-100000" custLinFactNeighborY="-18673"/>
      <dgm:spPr>
        <a:blipFill rotWithShape="0">
          <a:blip xmlns:r="http://schemas.openxmlformats.org/officeDocument/2006/relationships" r:embed="rId2"/>
          <a:stretch>
            <a:fillRect/>
          </a:stretch>
        </a:blipFill>
      </dgm:spPr>
      <dgm:t>
        <a:bodyPr/>
        <a:lstStyle/>
        <a:p>
          <a:endParaRPr lang="it-IT"/>
        </a:p>
      </dgm:t>
    </dgm:pt>
    <dgm:pt modelId="{A8D2311A-2270-4FC6-BF56-422B203340DE}" type="pres">
      <dgm:prSet presAssocID="{07D5CD0C-6A28-47D3-BC1B-8C598842EABC}" presName="txShp" presStyleLbl="node1" presStyleIdx="1" presStyleCnt="3" custScaleX="137070" custScaleY="93405" custLinFactNeighborX="8105" custLinFactNeighborY="528">
        <dgm:presLayoutVars>
          <dgm:bulletEnabled val="1"/>
        </dgm:presLayoutVars>
      </dgm:prSet>
      <dgm:spPr/>
      <dgm:t>
        <a:bodyPr/>
        <a:lstStyle/>
        <a:p>
          <a:endParaRPr lang="it-IT"/>
        </a:p>
      </dgm:t>
    </dgm:pt>
    <dgm:pt modelId="{2BD89B3E-7FCC-4342-A91D-24A14FE92962}" type="pres">
      <dgm:prSet presAssocID="{5CA7DDB7-2F1C-4D9F-98B6-8CFD9BDA9028}" presName="spacing" presStyleCnt="0"/>
      <dgm:spPr/>
    </dgm:pt>
    <dgm:pt modelId="{138CCBBA-7B60-4F7C-A7A4-D9411FE766F7}" type="pres">
      <dgm:prSet presAssocID="{DDD8C5C9-0965-4A40-B957-C3986A0B79AF}" presName="composite" presStyleCnt="0"/>
      <dgm:spPr/>
    </dgm:pt>
    <dgm:pt modelId="{BD454376-A3F5-4230-B39E-E1A5ABEFFEEF}" type="pres">
      <dgm:prSet presAssocID="{DDD8C5C9-0965-4A40-B957-C3986A0B79AF}" presName="imgShp" presStyleLbl="fgImgPlace1" presStyleIdx="2" presStyleCnt="3" custLinFactX="-20679" custLinFactNeighborX="-100000" custLinFactNeighborY="-2035"/>
      <dgm:spPr>
        <a:blipFill rotWithShape="0">
          <a:blip xmlns:r="http://schemas.openxmlformats.org/officeDocument/2006/relationships" r:embed="rId3"/>
          <a:stretch>
            <a:fillRect/>
          </a:stretch>
        </a:blipFill>
      </dgm:spPr>
      <dgm:t>
        <a:bodyPr/>
        <a:lstStyle/>
        <a:p>
          <a:endParaRPr lang="it-IT"/>
        </a:p>
      </dgm:t>
    </dgm:pt>
    <dgm:pt modelId="{3BFB9B87-A7F0-4286-8E56-32EFBEE76322}" type="pres">
      <dgm:prSet presAssocID="{DDD8C5C9-0965-4A40-B957-C3986A0B79AF}" presName="txShp" presStyleLbl="node1" presStyleIdx="2" presStyleCnt="3" custScaleX="139277" custScaleY="118420" custLinFactNeighborX="4461" custLinFactNeighborY="-5671">
        <dgm:presLayoutVars>
          <dgm:bulletEnabled val="1"/>
        </dgm:presLayoutVars>
      </dgm:prSet>
      <dgm:spPr/>
      <dgm:t>
        <a:bodyPr/>
        <a:lstStyle/>
        <a:p>
          <a:endParaRPr lang="it-IT"/>
        </a:p>
      </dgm:t>
    </dgm:pt>
  </dgm:ptLst>
  <dgm:cxnLst>
    <dgm:cxn modelId="{F1877423-0EBC-49F0-8E63-68034000EAD2}" srcId="{7A15E2C5-22A5-48E2-90CB-486A3E3AFBCA}" destId="{07D5CD0C-6A28-47D3-BC1B-8C598842EABC}" srcOrd="1" destOrd="0" parTransId="{115D947D-AFAE-446C-824F-ED01AD06AA18}" sibTransId="{5CA7DDB7-2F1C-4D9F-98B6-8CFD9BDA9028}"/>
    <dgm:cxn modelId="{DDC303F6-A1B6-4926-9107-BD50052A7371}" srcId="{7A15E2C5-22A5-48E2-90CB-486A3E3AFBCA}" destId="{CB87DCE7-E6B8-42B3-B8EC-11F8CF7CE3C0}" srcOrd="0" destOrd="0" parTransId="{F5783461-B2E8-427F-B7C4-912EA0204C8F}" sibTransId="{DE97E06C-F613-467E-BE13-49D0109DF6E4}"/>
    <dgm:cxn modelId="{4B19BBD6-B8FE-47F6-9E77-42CAC03231F8}" type="presOf" srcId="{DDD8C5C9-0965-4A40-B957-C3986A0B79AF}" destId="{3BFB9B87-A7F0-4286-8E56-32EFBEE76322}" srcOrd="0" destOrd="0" presId="urn:microsoft.com/office/officeart/2005/8/layout/vList3#2"/>
    <dgm:cxn modelId="{B4D6E67F-AF16-4B86-9A53-2A1F9CD15206}" type="presOf" srcId="{7A15E2C5-22A5-48E2-90CB-486A3E3AFBCA}" destId="{2C0324AB-826C-48A1-8F04-D69E4E107904}" srcOrd="0" destOrd="0" presId="urn:microsoft.com/office/officeart/2005/8/layout/vList3#2"/>
    <dgm:cxn modelId="{1B1237C9-519E-455E-B4B2-7115466DC921}" type="presOf" srcId="{07D5CD0C-6A28-47D3-BC1B-8C598842EABC}" destId="{A8D2311A-2270-4FC6-BF56-422B203340DE}" srcOrd="0" destOrd="0" presId="urn:microsoft.com/office/officeart/2005/8/layout/vList3#2"/>
    <dgm:cxn modelId="{D5578744-4A9D-473B-99E6-B73855D35BA9}" srcId="{7A15E2C5-22A5-48E2-90CB-486A3E3AFBCA}" destId="{DDD8C5C9-0965-4A40-B957-C3986A0B79AF}" srcOrd="2" destOrd="0" parTransId="{AE798D73-CF7E-46BC-B01F-CFBA3A9A76BF}" sibTransId="{4DDEA334-E7D1-4645-9061-1E08CD7B6BC9}"/>
    <dgm:cxn modelId="{84074400-00A9-4892-9343-18B8A86675EC}" type="presOf" srcId="{CB87DCE7-E6B8-42B3-B8EC-11F8CF7CE3C0}" destId="{F227D04E-152F-42ED-973E-A6F6D448C670}" srcOrd="0" destOrd="0" presId="urn:microsoft.com/office/officeart/2005/8/layout/vList3#2"/>
    <dgm:cxn modelId="{204AD742-0E24-47D4-8220-F024B26B7A59}" type="presParOf" srcId="{2C0324AB-826C-48A1-8F04-D69E4E107904}" destId="{EAFAAF30-CE16-47FA-98BF-85A56D61575F}" srcOrd="0" destOrd="0" presId="urn:microsoft.com/office/officeart/2005/8/layout/vList3#2"/>
    <dgm:cxn modelId="{D05E38A2-05A6-429A-8B9A-7418787C6F69}" type="presParOf" srcId="{EAFAAF30-CE16-47FA-98BF-85A56D61575F}" destId="{6D50E024-97C7-4B18-B5DA-EA3539161532}" srcOrd="0" destOrd="0" presId="urn:microsoft.com/office/officeart/2005/8/layout/vList3#2"/>
    <dgm:cxn modelId="{FF32B383-6B0F-4C14-9074-CD22E49FCB28}" type="presParOf" srcId="{EAFAAF30-CE16-47FA-98BF-85A56D61575F}" destId="{F227D04E-152F-42ED-973E-A6F6D448C670}" srcOrd="1" destOrd="0" presId="urn:microsoft.com/office/officeart/2005/8/layout/vList3#2"/>
    <dgm:cxn modelId="{99A63E5B-8D80-4993-B981-175C84C86EBA}" type="presParOf" srcId="{2C0324AB-826C-48A1-8F04-D69E4E107904}" destId="{4C16ACD7-64AA-4F55-B505-372CCC3F766A}" srcOrd="1" destOrd="0" presId="urn:microsoft.com/office/officeart/2005/8/layout/vList3#2"/>
    <dgm:cxn modelId="{FE8F285E-55ED-4239-9148-D3E1C21A0E6E}" type="presParOf" srcId="{2C0324AB-826C-48A1-8F04-D69E4E107904}" destId="{3E62534A-00C1-4FCB-9E99-FA5845FF4977}" srcOrd="2" destOrd="0" presId="urn:microsoft.com/office/officeart/2005/8/layout/vList3#2"/>
    <dgm:cxn modelId="{83079444-4C9C-4C71-96E9-C6A360EBFAE7}" type="presParOf" srcId="{3E62534A-00C1-4FCB-9E99-FA5845FF4977}" destId="{6293AA48-22F0-4B77-A6A7-572E411F693A}" srcOrd="0" destOrd="0" presId="urn:microsoft.com/office/officeart/2005/8/layout/vList3#2"/>
    <dgm:cxn modelId="{09CEC54A-BAE2-40AB-B3B7-B16E98CDAC40}" type="presParOf" srcId="{3E62534A-00C1-4FCB-9E99-FA5845FF4977}" destId="{A8D2311A-2270-4FC6-BF56-422B203340DE}" srcOrd="1" destOrd="0" presId="urn:microsoft.com/office/officeart/2005/8/layout/vList3#2"/>
    <dgm:cxn modelId="{1AC74BBB-4300-430F-97DA-2687CF5AECE6}" type="presParOf" srcId="{2C0324AB-826C-48A1-8F04-D69E4E107904}" destId="{2BD89B3E-7FCC-4342-A91D-24A14FE92962}" srcOrd="3" destOrd="0" presId="urn:microsoft.com/office/officeart/2005/8/layout/vList3#2"/>
    <dgm:cxn modelId="{DCE5BC73-4D81-4167-BEAB-ACFF67A2AA6C}" type="presParOf" srcId="{2C0324AB-826C-48A1-8F04-D69E4E107904}" destId="{138CCBBA-7B60-4F7C-A7A4-D9411FE766F7}" srcOrd="4" destOrd="0" presId="urn:microsoft.com/office/officeart/2005/8/layout/vList3#2"/>
    <dgm:cxn modelId="{1B5700DE-009F-4494-87B9-CC1A2782EB74}" type="presParOf" srcId="{138CCBBA-7B60-4F7C-A7A4-D9411FE766F7}" destId="{BD454376-A3F5-4230-B39E-E1A5ABEFFEEF}" srcOrd="0" destOrd="0" presId="urn:microsoft.com/office/officeart/2005/8/layout/vList3#2"/>
    <dgm:cxn modelId="{D4CE3116-28AC-4E9C-BC45-3B211F3DBC84}" type="presParOf" srcId="{138CCBBA-7B60-4F7C-A7A4-D9411FE766F7}" destId="{3BFB9B87-A7F0-4286-8E56-32EFBEE76322}" srcOrd="1" destOrd="0" presId="urn:microsoft.com/office/officeart/2005/8/layout/vList3#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C71E10-01FC-4EFB-8F1E-3773F8CD3934}" type="doc">
      <dgm:prSet loTypeId="urn:microsoft.com/office/officeart/2005/8/layout/cycle1" loCatId="cycle" qsTypeId="urn:microsoft.com/office/officeart/2005/8/quickstyle/simple1" qsCatId="simple" csTypeId="urn:microsoft.com/office/officeart/2005/8/colors/accent1_1" csCatId="accent1" phldr="1"/>
      <dgm:spPr/>
      <dgm:t>
        <a:bodyPr/>
        <a:lstStyle/>
        <a:p>
          <a:endParaRPr lang="it-IT"/>
        </a:p>
      </dgm:t>
    </dgm:pt>
    <dgm:pt modelId="{2B37CC8E-0E3F-43B4-89A4-63C9C56E0A25}">
      <dgm:prSet phldrT="[Testo]" custT="1"/>
      <dgm:spPr/>
      <dgm:t>
        <a:bodyPr/>
        <a:lstStyle/>
        <a:p>
          <a:r>
            <a:rPr lang="it-IT" sz="2000" dirty="0" smtClean="0"/>
            <a:t>Mappatura dei processi</a:t>
          </a:r>
          <a:endParaRPr lang="it-IT" sz="2000" dirty="0"/>
        </a:p>
      </dgm:t>
    </dgm:pt>
    <dgm:pt modelId="{A0410579-5487-446E-9E47-488A2A492228}" type="parTrans" cxnId="{BD2BBE73-AFCC-4BF4-9ADA-654B290FA081}">
      <dgm:prSet/>
      <dgm:spPr/>
      <dgm:t>
        <a:bodyPr/>
        <a:lstStyle/>
        <a:p>
          <a:endParaRPr lang="it-IT"/>
        </a:p>
      </dgm:t>
    </dgm:pt>
    <dgm:pt modelId="{0A0645FD-91C8-417F-9773-2B5A946DBC6B}" type="sibTrans" cxnId="{BD2BBE73-AFCC-4BF4-9ADA-654B290FA081}">
      <dgm:prSet/>
      <dgm:spPr/>
      <dgm:t>
        <a:bodyPr/>
        <a:lstStyle/>
        <a:p>
          <a:endParaRPr lang="it-IT"/>
        </a:p>
      </dgm:t>
    </dgm:pt>
    <dgm:pt modelId="{601F8CF6-5E25-414E-81A8-B6C131A93448}">
      <dgm:prSet phldrT="[Testo]" custT="1"/>
      <dgm:spPr/>
      <dgm:t>
        <a:bodyPr/>
        <a:lstStyle/>
        <a:p>
          <a:r>
            <a:rPr lang="it-IT" sz="2000" dirty="0" smtClean="0"/>
            <a:t>Valutazione e ponderazione dei rischi</a:t>
          </a:r>
          <a:endParaRPr lang="it-IT" sz="2000" dirty="0"/>
        </a:p>
      </dgm:t>
    </dgm:pt>
    <dgm:pt modelId="{A9836DE4-8C34-4707-8CED-61A7CF9C10F7}" type="parTrans" cxnId="{1F4FACF5-566E-4AA4-BF6D-62E2C06CF385}">
      <dgm:prSet/>
      <dgm:spPr/>
      <dgm:t>
        <a:bodyPr/>
        <a:lstStyle/>
        <a:p>
          <a:endParaRPr lang="it-IT"/>
        </a:p>
      </dgm:t>
    </dgm:pt>
    <dgm:pt modelId="{15AE703B-0AD0-451F-B5DF-B5605BD141D9}" type="sibTrans" cxnId="{1F4FACF5-566E-4AA4-BF6D-62E2C06CF385}">
      <dgm:prSet/>
      <dgm:spPr/>
      <dgm:t>
        <a:bodyPr/>
        <a:lstStyle/>
        <a:p>
          <a:endParaRPr lang="it-IT"/>
        </a:p>
      </dgm:t>
    </dgm:pt>
    <dgm:pt modelId="{24134AE8-F780-4574-A59C-51320967DE13}">
      <dgm:prSet phldrT="[Testo]" custT="1"/>
      <dgm:spPr/>
      <dgm:t>
        <a:bodyPr/>
        <a:lstStyle/>
        <a:p>
          <a:r>
            <a:rPr lang="it-IT" sz="2000" dirty="0" smtClean="0"/>
            <a:t>Trattamento dei rischi, identificazione e programmazione misure</a:t>
          </a:r>
          <a:endParaRPr lang="it-IT" sz="2000" dirty="0"/>
        </a:p>
      </dgm:t>
    </dgm:pt>
    <dgm:pt modelId="{91E7169A-5096-46F7-B55C-0763CFA8142C}" type="parTrans" cxnId="{A290C23F-75EC-4A70-8165-2911334761D5}">
      <dgm:prSet/>
      <dgm:spPr/>
      <dgm:t>
        <a:bodyPr/>
        <a:lstStyle/>
        <a:p>
          <a:endParaRPr lang="it-IT"/>
        </a:p>
      </dgm:t>
    </dgm:pt>
    <dgm:pt modelId="{C8722D35-988C-4E81-B4BC-F0F6144C4DFC}" type="sibTrans" cxnId="{A290C23F-75EC-4A70-8165-2911334761D5}">
      <dgm:prSet/>
      <dgm:spPr/>
      <dgm:t>
        <a:bodyPr/>
        <a:lstStyle/>
        <a:p>
          <a:endParaRPr lang="it-IT"/>
        </a:p>
      </dgm:t>
    </dgm:pt>
    <dgm:pt modelId="{A74818DC-A45A-422F-B538-FBCB2A76FB07}">
      <dgm:prSet phldrT="[Testo]" custT="1"/>
      <dgm:spPr/>
      <dgm:t>
        <a:bodyPr/>
        <a:lstStyle/>
        <a:p>
          <a:r>
            <a:rPr lang="it-IT" sz="2000" dirty="0" smtClean="0"/>
            <a:t>Monitoraggio  ed  aggiornamento piano</a:t>
          </a:r>
          <a:endParaRPr lang="it-IT" sz="2000" dirty="0"/>
        </a:p>
      </dgm:t>
    </dgm:pt>
    <dgm:pt modelId="{0A1E6F76-35AC-4636-A00A-94FA9DF1EBD6}" type="parTrans" cxnId="{1579441C-A679-4453-AF18-715A65F396AB}">
      <dgm:prSet/>
      <dgm:spPr/>
      <dgm:t>
        <a:bodyPr/>
        <a:lstStyle/>
        <a:p>
          <a:endParaRPr lang="it-IT"/>
        </a:p>
      </dgm:t>
    </dgm:pt>
    <dgm:pt modelId="{545CCFC8-1522-4855-A32D-8E097E792767}" type="sibTrans" cxnId="{1579441C-A679-4453-AF18-715A65F396AB}">
      <dgm:prSet/>
      <dgm:spPr/>
      <dgm:t>
        <a:bodyPr/>
        <a:lstStyle/>
        <a:p>
          <a:endParaRPr lang="it-IT"/>
        </a:p>
      </dgm:t>
    </dgm:pt>
    <dgm:pt modelId="{43CC643B-9799-44C6-94E6-6D6D7A74D151}">
      <dgm:prSet phldrT="[Testo]" custT="1"/>
      <dgm:spPr/>
      <dgm:t>
        <a:bodyPr/>
        <a:lstStyle/>
        <a:p>
          <a:r>
            <a:rPr lang="it-IT" sz="2000" dirty="0" smtClean="0"/>
            <a:t>Analisi del contesto esterno ed interno</a:t>
          </a:r>
          <a:endParaRPr lang="it-IT" sz="2000" dirty="0"/>
        </a:p>
      </dgm:t>
    </dgm:pt>
    <dgm:pt modelId="{937CA8C1-02E4-43BD-9A72-D336EFE62BA7}" type="parTrans" cxnId="{B2A290B1-70F4-4A00-A751-9745AD0F85BA}">
      <dgm:prSet/>
      <dgm:spPr/>
      <dgm:t>
        <a:bodyPr/>
        <a:lstStyle/>
        <a:p>
          <a:endParaRPr lang="it-IT"/>
        </a:p>
      </dgm:t>
    </dgm:pt>
    <dgm:pt modelId="{E274D0AD-7CDB-4910-B4AF-932062E478E3}" type="sibTrans" cxnId="{B2A290B1-70F4-4A00-A751-9745AD0F85BA}">
      <dgm:prSet/>
      <dgm:spPr/>
      <dgm:t>
        <a:bodyPr/>
        <a:lstStyle/>
        <a:p>
          <a:endParaRPr lang="it-IT"/>
        </a:p>
      </dgm:t>
    </dgm:pt>
    <dgm:pt modelId="{0F56B959-D533-4EFA-8A3E-CEB8A4E2AA36}" type="pres">
      <dgm:prSet presAssocID="{08C71E10-01FC-4EFB-8F1E-3773F8CD3934}" presName="cycle" presStyleCnt="0">
        <dgm:presLayoutVars>
          <dgm:dir/>
          <dgm:resizeHandles val="exact"/>
        </dgm:presLayoutVars>
      </dgm:prSet>
      <dgm:spPr/>
    </dgm:pt>
    <dgm:pt modelId="{D7519F07-04AD-4DDD-BF82-DE294DDDA9AD}" type="pres">
      <dgm:prSet presAssocID="{2B37CC8E-0E3F-43B4-89A4-63C9C56E0A25}" presName="dummy" presStyleCnt="0"/>
      <dgm:spPr/>
    </dgm:pt>
    <dgm:pt modelId="{036B5BF7-7AD6-4A54-9C89-86B1B8C999C0}" type="pres">
      <dgm:prSet presAssocID="{2B37CC8E-0E3F-43B4-89A4-63C9C56E0A25}" presName="node" presStyleLbl="revTx" presStyleIdx="0" presStyleCnt="5" custScaleX="143833">
        <dgm:presLayoutVars>
          <dgm:bulletEnabled val="1"/>
        </dgm:presLayoutVars>
      </dgm:prSet>
      <dgm:spPr/>
    </dgm:pt>
    <dgm:pt modelId="{31382408-3422-41AB-8883-BB87F2C78247}" type="pres">
      <dgm:prSet presAssocID="{0A0645FD-91C8-417F-9773-2B5A946DBC6B}" presName="sibTrans" presStyleLbl="node1" presStyleIdx="0" presStyleCnt="5" custScaleX="99610"/>
      <dgm:spPr/>
    </dgm:pt>
    <dgm:pt modelId="{C55C23C9-2314-4E42-8557-AA39AAE957E0}" type="pres">
      <dgm:prSet presAssocID="{601F8CF6-5E25-414E-81A8-B6C131A93448}" presName="dummy" presStyleCnt="0"/>
      <dgm:spPr/>
    </dgm:pt>
    <dgm:pt modelId="{858A858C-9625-47DF-90F3-3C8D428E6714}" type="pres">
      <dgm:prSet presAssocID="{601F8CF6-5E25-414E-81A8-B6C131A93448}" presName="node" presStyleLbl="revTx" presStyleIdx="1" presStyleCnt="5" custScaleX="127084">
        <dgm:presLayoutVars>
          <dgm:bulletEnabled val="1"/>
        </dgm:presLayoutVars>
      </dgm:prSet>
      <dgm:spPr/>
    </dgm:pt>
    <dgm:pt modelId="{6ECCC4DB-BFD9-4065-86CD-71F1D918E244}" type="pres">
      <dgm:prSet presAssocID="{15AE703B-0AD0-451F-B5DF-B5605BD141D9}" presName="sibTrans" presStyleLbl="node1" presStyleIdx="1" presStyleCnt="5" custScaleX="121009" custLinFactNeighborX="1681" custLinFactNeighborY="-972"/>
      <dgm:spPr/>
    </dgm:pt>
    <dgm:pt modelId="{B5EA8AD3-7146-4097-ACAD-04A19641494F}" type="pres">
      <dgm:prSet presAssocID="{24134AE8-F780-4574-A59C-51320967DE13}" presName="dummy" presStyleCnt="0"/>
      <dgm:spPr/>
    </dgm:pt>
    <dgm:pt modelId="{D31346C2-0A0A-419E-A1D1-D7F95373493D}" type="pres">
      <dgm:prSet presAssocID="{24134AE8-F780-4574-A59C-51320967DE13}" presName="node" presStyleLbl="revTx" presStyleIdx="2" presStyleCnt="5" custScaleX="188585">
        <dgm:presLayoutVars>
          <dgm:bulletEnabled val="1"/>
        </dgm:presLayoutVars>
      </dgm:prSet>
      <dgm:spPr/>
      <dgm:t>
        <a:bodyPr/>
        <a:lstStyle/>
        <a:p>
          <a:endParaRPr lang="it-IT"/>
        </a:p>
      </dgm:t>
    </dgm:pt>
    <dgm:pt modelId="{2B24FB67-9D7D-4817-83F0-9039B0D3FCA0}" type="pres">
      <dgm:prSet presAssocID="{C8722D35-988C-4E81-B4BC-F0F6144C4DFC}" presName="sibTrans" presStyleLbl="node1" presStyleIdx="2" presStyleCnt="5" custLinFactNeighborX="-10575" custLinFactNeighborY="2"/>
      <dgm:spPr/>
    </dgm:pt>
    <dgm:pt modelId="{AD08EE29-F07D-4AEC-B850-3C4EDF1B3ED9}" type="pres">
      <dgm:prSet presAssocID="{A74818DC-A45A-422F-B538-FBCB2A76FB07}" presName="dummy" presStyleCnt="0"/>
      <dgm:spPr/>
    </dgm:pt>
    <dgm:pt modelId="{46838873-647B-4BCB-9AD3-F81F973A40C2}" type="pres">
      <dgm:prSet presAssocID="{A74818DC-A45A-422F-B538-FBCB2A76FB07}" presName="node" presStyleLbl="revTx" presStyleIdx="3" presStyleCnt="5" custScaleX="171889">
        <dgm:presLayoutVars>
          <dgm:bulletEnabled val="1"/>
        </dgm:presLayoutVars>
      </dgm:prSet>
      <dgm:spPr/>
    </dgm:pt>
    <dgm:pt modelId="{E002E9D5-3B1B-4C75-9A7E-52622080F5DA}" type="pres">
      <dgm:prSet presAssocID="{545CCFC8-1522-4855-A32D-8E097E792767}" presName="sibTrans" presStyleLbl="node1" presStyleIdx="3" presStyleCnt="5"/>
      <dgm:spPr/>
    </dgm:pt>
    <dgm:pt modelId="{B417F7ED-23BC-4126-B28B-73BEF5E89D1D}" type="pres">
      <dgm:prSet presAssocID="{43CC643B-9799-44C6-94E6-6D6D7A74D151}" presName="dummy" presStyleCnt="0"/>
      <dgm:spPr/>
    </dgm:pt>
    <dgm:pt modelId="{C88ACF96-B8DA-4DB2-A0E6-FD6A628DB76F}" type="pres">
      <dgm:prSet presAssocID="{43CC643B-9799-44C6-94E6-6D6D7A74D151}" presName="node" presStyleLbl="revTx" presStyleIdx="4" presStyleCnt="5" custScaleX="149779">
        <dgm:presLayoutVars>
          <dgm:bulletEnabled val="1"/>
        </dgm:presLayoutVars>
      </dgm:prSet>
      <dgm:spPr/>
      <dgm:t>
        <a:bodyPr/>
        <a:lstStyle/>
        <a:p>
          <a:endParaRPr lang="it-IT"/>
        </a:p>
      </dgm:t>
    </dgm:pt>
    <dgm:pt modelId="{0322E9B1-A5FB-49FF-A70B-8A3C392CB00B}" type="pres">
      <dgm:prSet presAssocID="{E274D0AD-7CDB-4910-B4AF-932062E478E3}" presName="sibTrans" presStyleLbl="node1" presStyleIdx="4" presStyleCnt="5" custScaleX="149804" custScaleY="106225" custLinFactNeighborX="320" custLinFactNeighborY="6227"/>
      <dgm:spPr/>
    </dgm:pt>
  </dgm:ptLst>
  <dgm:cxnLst>
    <dgm:cxn modelId="{1579441C-A679-4453-AF18-715A65F396AB}" srcId="{08C71E10-01FC-4EFB-8F1E-3773F8CD3934}" destId="{A74818DC-A45A-422F-B538-FBCB2A76FB07}" srcOrd="3" destOrd="0" parTransId="{0A1E6F76-35AC-4636-A00A-94FA9DF1EBD6}" sibTransId="{545CCFC8-1522-4855-A32D-8E097E792767}"/>
    <dgm:cxn modelId="{A290C23F-75EC-4A70-8165-2911334761D5}" srcId="{08C71E10-01FC-4EFB-8F1E-3773F8CD3934}" destId="{24134AE8-F780-4574-A59C-51320967DE13}" srcOrd="2" destOrd="0" parTransId="{91E7169A-5096-46F7-B55C-0763CFA8142C}" sibTransId="{C8722D35-988C-4E81-B4BC-F0F6144C4DFC}"/>
    <dgm:cxn modelId="{C663A932-8D9A-4D95-BA37-86643EAA8B82}" type="presOf" srcId="{E274D0AD-7CDB-4910-B4AF-932062E478E3}" destId="{0322E9B1-A5FB-49FF-A70B-8A3C392CB00B}" srcOrd="0" destOrd="0" presId="urn:microsoft.com/office/officeart/2005/8/layout/cycle1"/>
    <dgm:cxn modelId="{B2A290B1-70F4-4A00-A751-9745AD0F85BA}" srcId="{08C71E10-01FC-4EFB-8F1E-3773F8CD3934}" destId="{43CC643B-9799-44C6-94E6-6D6D7A74D151}" srcOrd="4" destOrd="0" parTransId="{937CA8C1-02E4-43BD-9A72-D336EFE62BA7}" sibTransId="{E274D0AD-7CDB-4910-B4AF-932062E478E3}"/>
    <dgm:cxn modelId="{9A0DE9DA-CC3E-4F07-A9CA-49D20B5E8B72}" type="presOf" srcId="{0A0645FD-91C8-417F-9773-2B5A946DBC6B}" destId="{31382408-3422-41AB-8883-BB87F2C78247}" srcOrd="0" destOrd="0" presId="urn:microsoft.com/office/officeart/2005/8/layout/cycle1"/>
    <dgm:cxn modelId="{A9119A65-CEBE-4368-901A-41B23A171F42}" type="presOf" srcId="{08C71E10-01FC-4EFB-8F1E-3773F8CD3934}" destId="{0F56B959-D533-4EFA-8A3E-CEB8A4E2AA36}" srcOrd="0" destOrd="0" presId="urn:microsoft.com/office/officeart/2005/8/layout/cycle1"/>
    <dgm:cxn modelId="{724EC2A1-D019-476B-8A75-2044576B9CED}" type="presOf" srcId="{43CC643B-9799-44C6-94E6-6D6D7A74D151}" destId="{C88ACF96-B8DA-4DB2-A0E6-FD6A628DB76F}" srcOrd="0" destOrd="0" presId="urn:microsoft.com/office/officeart/2005/8/layout/cycle1"/>
    <dgm:cxn modelId="{9AA683D7-A682-4FD8-963E-D20D459CB81F}" type="presOf" srcId="{545CCFC8-1522-4855-A32D-8E097E792767}" destId="{E002E9D5-3B1B-4C75-9A7E-52622080F5DA}" srcOrd="0" destOrd="0" presId="urn:microsoft.com/office/officeart/2005/8/layout/cycle1"/>
    <dgm:cxn modelId="{F8B7E241-9AF8-44D2-AB6F-B57740D4F7FF}" type="presOf" srcId="{601F8CF6-5E25-414E-81A8-B6C131A93448}" destId="{858A858C-9625-47DF-90F3-3C8D428E6714}" srcOrd="0" destOrd="0" presId="urn:microsoft.com/office/officeart/2005/8/layout/cycle1"/>
    <dgm:cxn modelId="{412C25F3-5D98-4B2D-B4FC-1D1F8A65C313}" type="presOf" srcId="{24134AE8-F780-4574-A59C-51320967DE13}" destId="{D31346C2-0A0A-419E-A1D1-D7F95373493D}" srcOrd="0" destOrd="0" presId="urn:microsoft.com/office/officeart/2005/8/layout/cycle1"/>
    <dgm:cxn modelId="{149B05F5-0B93-4CEA-8942-AFD9E6C1435D}" type="presOf" srcId="{A74818DC-A45A-422F-B538-FBCB2A76FB07}" destId="{46838873-647B-4BCB-9AD3-F81F973A40C2}" srcOrd="0" destOrd="0" presId="urn:microsoft.com/office/officeart/2005/8/layout/cycle1"/>
    <dgm:cxn modelId="{29141586-F90D-4955-B1FC-A0922B36B154}" type="presOf" srcId="{15AE703B-0AD0-451F-B5DF-B5605BD141D9}" destId="{6ECCC4DB-BFD9-4065-86CD-71F1D918E244}" srcOrd="0" destOrd="0" presId="urn:microsoft.com/office/officeart/2005/8/layout/cycle1"/>
    <dgm:cxn modelId="{1F4FACF5-566E-4AA4-BF6D-62E2C06CF385}" srcId="{08C71E10-01FC-4EFB-8F1E-3773F8CD3934}" destId="{601F8CF6-5E25-414E-81A8-B6C131A93448}" srcOrd="1" destOrd="0" parTransId="{A9836DE4-8C34-4707-8CED-61A7CF9C10F7}" sibTransId="{15AE703B-0AD0-451F-B5DF-B5605BD141D9}"/>
    <dgm:cxn modelId="{2B53CF1D-25A1-47B1-89FA-74F1A4B2F98D}" type="presOf" srcId="{C8722D35-988C-4E81-B4BC-F0F6144C4DFC}" destId="{2B24FB67-9D7D-4817-83F0-9039B0D3FCA0}" srcOrd="0" destOrd="0" presId="urn:microsoft.com/office/officeart/2005/8/layout/cycle1"/>
    <dgm:cxn modelId="{ECB422C1-2657-4359-90F2-96B5B558ECEA}" type="presOf" srcId="{2B37CC8E-0E3F-43B4-89A4-63C9C56E0A25}" destId="{036B5BF7-7AD6-4A54-9C89-86B1B8C999C0}" srcOrd="0" destOrd="0" presId="urn:microsoft.com/office/officeart/2005/8/layout/cycle1"/>
    <dgm:cxn modelId="{BD2BBE73-AFCC-4BF4-9ADA-654B290FA081}" srcId="{08C71E10-01FC-4EFB-8F1E-3773F8CD3934}" destId="{2B37CC8E-0E3F-43B4-89A4-63C9C56E0A25}" srcOrd="0" destOrd="0" parTransId="{A0410579-5487-446E-9E47-488A2A492228}" sibTransId="{0A0645FD-91C8-417F-9773-2B5A946DBC6B}"/>
    <dgm:cxn modelId="{ADEFF692-E904-4917-8A83-F11C93785BC4}" type="presParOf" srcId="{0F56B959-D533-4EFA-8A3E-CEB8A4E2AA36}" destId="{D7519F07-04AD-4DDD-BF82-DE294DDDA9AD}" srcOrd="0" destOrd="0" presId="urn:microsoft.com/office/officeart/2005/8/layout/cycle1"/>
    <dgm:cxn modelId="{B3391D51-4E6D-40C6-9A2D-1862745D7AD8}" type="presParOf" srcId="{0F56B959-D533-4EFA-8A3E-CEB8A4E2AA36}" destId="{036B5BF7-7AD6-4A54-9C89-86B1B8C999C0}" srcOrd="1" destOrd="0" presId="urn:microsoft.com/office/officeart/2005/8/layout/cycle1"/>
    <dgm:cxn modelId="{A1EF2D8A-28E1-4CCF-88F0-E4987B6F497B}" type="presParOf" srcId="{0F56B959-D533-4EFA-8A3E-CEB8A4E2AA36}" destId="{31382408-3422-41AB-8883-BB87F2C78247}" srcOrd="2" destOrd="0" presId="urn:microsoft.com/office/officeart/2005/8/layout/cycle1"/>
    <dgm:cxn modelId="{5AAA7FF4-C61E-4BAA-8607-7073597E3700}" type="presParOf" srcId="{0F56B959-D533-4EFA-8A3E-CEB8A4E2AA36}" destId="{C55C23C9-2314-4E42-8557-AA39AAE957E0}" srcOrd="3" destOrd="0" presId="urn:microsoft.com/office/officeart/2005/8/layout/cycle1"/>
    <dgm:cxn modelId="{CEC5D8DE-A12A-4D0C-85DF-6A092831620C}" type="presParOf" srcId="{0F56B959-D533-4EFA-8A3E-CEB8A4E2AA36}" destId="{858A858C-9625-47DF-90F3-3C8D428E6714}" srcOrd="4" destOrd="0" presId="urn:microsoft.com/office/officeart/2005/8/layout/cycle1"/>
    <dgm:cxn modelId="{036607AE-9338-4411-A5DF-B547BAD6A7DD}" type="presParOf" srcId="{0F56B959-D533-4EFA-8A3E-CEB8A4E2AA36}" destId="{6ECCC4DB-BFD9-4065-86CD-71F1D918E244}" srcOrd="5" destOrd="0" presId="urn:microsoft.com/office/officeart/2005/8/layout/cycle1"/>
    <dgm:cxn modelId="{A6C26351-8220-4A83-9F10-D19E2BC4E2A5}" type="presParOf" srcId="{0F56B959-D533-4EFA-8A3E-CEB8A4E2AA36}" destId="{B5EA8AD3-7146-4097-ACAD-04A19641494F}" srcOrd="6" destOrd="0" presId="urn:microsoft.com/office/officeart/2005/8/layout/cycle1"/>
    <dgm:cxn modelId="{646E2A72-05F0-49F2-8758-7791785D8828}" type="presParOf" srcId="{0F56B959-D533-4EFA-8A3E-CEB8A4E2AA36}" destId="{D31346C2-0A0A-419E-A1D1-D7F95373493D}" srcOrd="7" destOrd="0" presId="urn:microsoft.com/office/officeart/2005/8/layout/cycle1"/>
    <dgm:cxn modelId="{00A1C7D2-470D-4B49-8853-A5C25375602F}" type="presParOf" srcId="{0F56B959-D533-4EFA-8A3E-CEB8A4E2AA36}" destId="{2B24FB67-9D7D-4817-83F0-9039B0D3FCA0}" srcOrd="8" destOrd="0" presId="urn:microsoft.com/office/officeart/2005/8/layout/cycle1"/>
    <dgm:cxn modelId="{C3079C10-890B-492C-9BD4-7F30B911229D}" type="presParOf" srcId="{0F56B959-D533-4EFA-8A3E-CEB8A4E2AA36}" destId="{AD08EE29-F07D-4AEC-B850-3C4EDF1B3ED9}" srcOrd="9" destOrd="0" presId="urn:microsoft.com/office/officeart/2005/8/layout/cycle1"/>
    <dgm:cxn modelId="{14DFF7C2-AA99-4DDF-8237-EB5BEEF0DE2F}" type="presParOf" srcId="{0F56B959-D533-4EFA-8A3E-CEB8A4E2AA36}" destId="{46838873-647B-4BCB-9AD3-F81F973A40C2}" srcOrd="10" destOrd="0" presId="urn:microsoft.com/office/officeart/2005/8/layout/cycle1"/>
    <dgm:cxn modelId="{E386875B-64C3-43A2-B25C-47CB3002AF39}" type="presParOf" srcId="{0F56B959-D533-4EFA-8A3E-CEB8A4E2AA36}" destId="{E002E9D5-3B1B-4C75-9A7E-52622080F5DA}" srcOrd="11" destOrd="0" presId="urn:microsoft.com/office/officeart/2005/8/layout/cycle1"/>
    <dgm:cxn modelId="{450DBDAE-45AF-4600-B7A2-B40DC3B98630}" type="presParOf" srcId="{0F56B959-D533-4EFA-8A3E-CEB8A4E2AA36}" destId="{B417F7ED-23BC-4126-B28B-73BEF5E89D1D}" srcOrd="12" destOrd="0" presId="urn:microsoft.com/office/officeart/2005/8/layout/cycle1"/>
    <dgm:cxn modelId="{1C434ED4-F6EB-49BE-B9BF-BD0389A12FF4}" type="presParOf" srcId="{0F56B959-D533-4EFA-8A3E-CEB8A4E2AA36}" destId="{C88ACF96-B8DA-4DB2-A0E6-FD6A628DB76F}" srcOrd="13" destOrd="0" presId="urn:microsoft.com/office/officeart/2005/8/layout/cycle1"/>
    <dgm:cxn modelId="{B5A7A67E-1064-4381-84A5-1E1BA9129932}" type="presParOf" srcId="{0F56B959-D533-4EFA-8A3E-CEB8A4E2AA36}" destId="{0322E9B1-A5FB-49FF-A70B-8A3C392CB00B}"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27D04E-152F-42ED-973E-A6F6D448C670}">
      <dsp:nvSpPr>
        <dsp:cNvPr id="0" name=""/>
        <dsp:cNvSpPr/>
      </dsp:nvSpPr>
      <dsp:spPr>
        <a:xfrm rot="10800000">
          <a:off x="826901" y="146355"/>
          <a:ext cx="7411948" cy="1278929"/>
        </a:xfrm>
        <a:prstGeom prst="homePlate">
          <a:avLst/>
        </a:prstGeom>
        <a:noFill/>
        <a:ln w="12700" cap="flat" cmpd="sng" algn="ctr">
          <a:solidFill>
            <a:schemeClr val="accent1">
              <a:shade val="95000"/>
              <a:satMod val="105000"/>
            </a:schemeClr>
          </a:solidFill>
          <a:prstDash val="solid"/>
        </a:ln>
        <a:effectLst/>
        <a:scene3d>
          <a:camera prst="orthographicFront"/>
          <a:lightRig rig="flat" dir="t"/>
        </a:scene3d>
        <a:sp3d/>
      </dsp:spPr>
      <dsp:style>
        <a:lnRef idx="1">
          <a:schemeClr val="accent1"/>
        </a:lnRef>
        <a:fillRef idx="2">
          <a:schemeClr val="accent1"/>
        </a:fillRef>
        <a:effectRef idx="1">
          <a:schemeClr val="accent1"/>
        </a:effectRef>
        <a:fontRef idx="minor">
          <a:schemeClr val="dk1"/>
        </a:fontRef>
      </dsp:style>
      <dsp:txBody>
        <a:bodyPr spcFirstLastPara="0" vert="horz" wrap="square" lIns="605082" tIns="68580" rIns="128016" bIns="68580" numCol="1" spcCol="1270" anchor="ctr" anchorCtr="0">
          <a:noAutofit/>
        </a:bodyPr>
        <a:lstStyle/>
        <a:p>
          <a:pPr lvl="0" algn="just" defTabSz="800100" rtl="0">
            <a:lnSpc>
              <a:spcPct val="90000"/>
            </a:lnSpc>
            <a:spcBef>
              <a:spcPct val="0"/>
            </a:spcBef>
            <a:spcAft>
              <a:spcPct val="35000"/>
            </a:spcAft>
          </a:pPr>
          <a:r>
            <a:rPr lang="it-IT" sz="1800" b="1" kern="1200" dirty="0" smtClean="0">
              <a:solidFill>
                <a:srgbClr val="0070C0"/>
              </a:solidFill>
              <a:latin typeface="Bookman Old Style" pitchFamily="18" charset="0"/>
            </a:rPr>
            <a:t>Dalle linee programmatiche di mandato del Sindaco, si ricavano le aree strategiche. Tali aree sono tradotte in programmi di intervento, articolati in obiettivi strategici, agganciati alle missioni e programmi di bilancio</a:t>
          </a:r>
          <a:r>
            <a:rPr lang="it-IT" sz="1800" b="1" kern="1200" dirty="0" smtClean="0">
              <a:solidFill>
                <a:srgbClr val="0070C0"/>
              </a:solidFill>
            </a:rPr>
            <a:t>;</a:t>
          </a:r>
          <a:endParaRPr lang="it-IT" sz="1800" b="1" kern="1200" dirty="0">
            <a:solidFill>
              <a:srgbClr val="0070C0"/>
            </a:solidFill>
            <a:latin typeface="Bookman Old Style" pitchFamily="18" charset="0"/>
          </a:endParaRPr>
        </a:p>
      </dsp:txBody>
      <dsp:txXfrm rot="10800000">
        <a:off x="1146633" y="146355"/>
        <a:ext cx="7092216" cy="1278929"/>
      </dsp:txXfrm>
    </dsp:sp>
    <dsp:sp modelId="{6D50E024-97C7-4B18-B5DA-EA3539161532}">
      <dsp:nvSpPr>
        <dsp:cNvPr id="0" name=""/>
        <dsp:cNvSpPr/>
      </dsp:nvSpPr>
      <dsp:spPr>
        <a:xfrm>
          <a:off x="0" y="0"/>
          <a:ext cx="1586141" cy="1508985"/>
        </a:xfrm>
        <a:prstGeom prst="ellipse">
          <a:avLst/>
        </a:prstGeom>
        <a:blipFill rotWithShape="0">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 modelId="{A8D2311A-2270-4FC6-BF56-422B203340DE}">
      <dsp:nvSpPr>
        <dsp:cNvPr id="0" name=""/>
        <dsp:cNvSpPr/>
      </dsp:nvSpPr>
      <dsp:spPr>
        <a:xfrm rot="10800000">
          <a:off x="732733" y="1972750"/>
          <a:ext cx="7548186" cy="1281660"/>
        </a:xfrm>
        <a:prstGeom prst="homePlate">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5082" tIns="68580" rIns="128016" bIns="68580" numCol="1" spcCol="1270" anchor="ctr" anchorCtr="0">
          <a:noAutofit/>
        </a:bodyPr>
        <a:lstStyle/>
        <a:p>
          <a:pPr lvl="0" algn="just" defTabSz="800100" rtl="0">
            <a:lnSpc>
              <a:spcPct val="90000"/>
            </a:lnSpc>
            <a:spcBef>
              <a:spcPct val="0"/>
            </a:spcBef>
            <a:spcAft>
              <a:spcPct val="35000"/>
            </a:spcAft>
          </a:pPr>
          <a:r>
            <a:rPr lang="it-IT" sz="1800" b="1" kern="1200" dirty="0" smtClean="0">
              <a:solidFill>
                <a:srgbClr val="0070C0"/>
              </a:solidFill>
              <a:latin typeface="Bookman Old Style" pitchFamily="18" charset="0"/>
            </a:rPr>
            <a:t>Ogni obiettivo strategico è articolato in uno o più obiettivi operativi o gestionali, contenenti specifico riferimento ai centri di responsabilità ed ai centri di costo, nonché ai dirigenti responsabili della loro attuazione</a:t>
          </a:r>
          <a:endParaRPr lang="it-IT" sz="1800" kern="1200" dirty="0">
            <a:solidFill>
              <a:srgbClr val="0070C0"/>
            </a:solidFill>
          </a:endParaRPr>
        </a:p>
      </dsp:txBody>
      <dsp:txXfrm rot="10800000">
        <a:off x="1053148" y="1972750"/>
        <a:ext cx="7227771" cy="1281660"/>
      </dsp:txXfrm>
    </dsp:sp>
    <dsp:sp modelId="{6293AA48-22F0-4B77-A6A7-572E411F693A}">
      <dsp:nvSpPr>
        <dsp:cNvPr id="0" name=""/>
        <dsp:cNvSpPr/>
      </dsp:nvSpPr>
      <dsp:spPr>
        <a:xfrm>
          <a:off x="0" y="1664036"/>
          <a:ext cx="1372154" cy="1372154"/>
        </a:xfrm>
        <a:prstGeom prst="ellipse">
          <a:avLst/>
        </a:prstGeom>
        <a:blipFill rotWithShape="0">
          <a:blip xmlns:r="http://schemas.openxmlformats.org/officeDocument/2006/relationships" r:embed="rId2"/>
          <a:stretch>
            <a:fillRect/>
          </a:stretch>
        </a:blipFill>
        <a:ln w="12700" cap="flat" cmpd="sng" algn="ctr">
          <a:solidFill>
            <a:schemeClr val="lt1">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 modelId="{3BFB9B87-A7F0-4286-8E56-32EFBEE76322}">
      <dsp:nvSpPr>
        <dsp:cNvPr id="0" name=""/>
        <dsp:cNvSpPr/>
      </dsp:nvSpPr>
      <dsp:spPr>
        <a:xfrm rot="10800000">
          <a:off x="551257" y="3624196"/>
          <a:ext cx="7669722" cy="1624904"/>
        </a:xfrm>
        <a:prstGeom prst="homePlate">
          <a:avLst/>
        </a:prstGeom>
        <a:no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5082" tIns="68580" rIns="128016" bIns="68580" numCol="1" spcCol="1270" anchor="ctr" anchorCtr="0">
          <a:noAutofit/>
        </a:bodyPr>
        <a:lstStyle/>
        <a:p>
          <a:pPr lvl="0" algn="just" defTabSz="800100" rtl="0">
            <a:lnSpc>
              <a:spcPct val="90000"/>
            </a:lnSpc>
            <a:spcBef>
              <a:spcPct val="0"/>
            </a:spcBef>
            <a:spcAft>
              <a:spcPct val="35000"/>
            </a:spcAft>
          </a:pPr>
          <a:r>
            <a:rPr lang="it-IT" sz="1800" b="1" kern="1200" dirty="0" smtClean="0">
              <a:solidFill>
                <a:srgbClr val="0070C0"/>
              </a:solidFill>
              <a:latin typeface="Bookman Old Style" pitchFamily="18" charset="0"/>
            </a:rPr>
            <a:t>La performance è valutata non solo sul grado di raggiungimento degli obiettivi, ma sulle dimensioni riguardanti: la tempestività dei procedimenti, la qualità dei servizi (secondo le quattro dimensioni : accessibilità, tempestività, trasparenza, efficacia), il benessere organizzativo.</a:t>
          </a:r>
          <a:endParaRPr lang="it-IT" sz="1800" b="1" kern="1200" dirty="0">
            <a:solidFill>
              <a:srgbClr val="0070C0"/>
            </a:solidFill>
            <a:latin typeface="Bookman Old Style" pitchFamily="18" charset="0"/>
          </a:endParaRPr>
        </a:p>
      </dsp:txBody>
      <dsp:txXfrm rot="10800000">
        <a:off x="957483" y="3624196"/>
        <a:ext cx="7263496" cy="1624904"/>
      </dsp:txXfrm>
    </dsp:sp>
    <dsp:sp modelId="{BD454376-A3F5-4230-B39E-E1A5ABEFFEEF}">
      <dsp:nvSpPr>
        <dsp:cNvPr id="0" name=""/>
        <dsp:cNvSpPr/>
      </dsp:nvSpPr>
      <dsp:spPr>
        <a:xfrm>
          <a:off x="0" y="3800463"/>
          <a:ext cx="1372154" cy="1372154"/>
        </a:xfrm>
        <a:prstGeom prst="ellipse">
          <a:avLst/>
        </a:prstGeom>
        <a:blipFill rotWithShape="0">
          <a:blip xmlns:r="http://schemas.openxmlformats.org/officeDocument/2006/relationships" r:embed="rId3"/>
          <a:stretch>
            <a:fillRect/>
          </a:stretch>
        </a:blipFill>
        <a:ln w="12700" cap="flat" cmpd="sng" algn="ctr">
          <a:solidFill>
            <a:schemeClr val="lt1">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6B5BF7-7AD6-4A54-9C89-86B1B8C999C0}">
      <dsp:nvSpPr>
        <dsp:cNvPr id="0" name=""/>
        <dsp:cNvSpPr/>
      </dsp:nvSpPr>
      <dsp:spPr>
        <a:xfrm>
          <a:off x="4491233" y="35659"/>
          <a:ext cx="1772848" cy="1232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it-IT" sz="2000" kern="1200" dirty="0" smtClean="0"/>
            <a:t>Mappatura dei processi</a:t>
          </a:r>
          <a:endParaRPr lang="it-IT" sz="2000" kern="1200" dirty="0"/>
        </a:p>
      </dsp:txBody>
      <dsp:txXfrm>
        <a:off x="4491233" y="35659"/>
        <a:ext cx="1772848" cy="1232574"/>
      </dsp:txXfrm>
    </dsp:sp>
    <dsp:sp modelId="{31382408-3422-41AB-8883-BB87F2C78247}">
      <dsp:nvSpPr>
        <dsp:cNvPr id="0" name=""/>
        <dsp:cNvSpPr/>
      </dsp:nvSpPr>
      <dsp:spPr>
        <a:xfrm>
          <a:off x="1865435" y="-660"/>
          <a:ext cx="4610151" cy="4628201"/>
        </a:xfrm>
        <a:prstGeom prst="circularArrow">
          <a:avLst>
            <a:gd name="adj1" fmla="val 5193"/>
            <a:gd name="adj2" fmla="val 335407"/>
            <a:gd name="adj3" fmla="val 21295305"/>
            <a:gd name="adj4" fmla="val 19764431"/>
            <a:gd name="adj5" fmla="val 6059"/>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8A858C-9625-47DF-90F3-3C8D428E6714}">
      <dsp:nvSpPr>
        <dsp:cNvPr id="0" name=""/>
        <dsp:cNvSpPr/>
      </dsp:nvSpPr>
      <dsp:spPr>
        <a:xfrm>
          <a:off x="5340512" y="2331787"/>
          <a:ext cx="1566404" cy="1232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it-IT" sz="2000" kern="1200" dirty="0" smtClean="0"/>
            <a:t>Valutazione e ponderazione dei rischi</a:t>
          </a:r>
          <a:endParaRPr lang="it-IT" sz="2000" kern="1200" dirty="0"/>
        </a:p>
      </dsp:txBody>
      <dsp:txXfrm>
        <a:off x="5340512" y="2331787"/>
        <a:ext cx="1566404" cy="1232574"/>
      </dsp:txXfrm>
    </dsp:sp>
    <dsp:sp modelId="{6ECCC4DB-BFD9-4065-86CD-71F1D918E244}">
      <dsp:nvSpPr>
        <dsp:cNvPr id="0" name=""/>
        <dsp:cNvSpPr/>
      </dsp:nvSpPr>
      <dsp:spPr>
        <a:xfrm>
          <a:off x="1448041" y="-45646"/>
          <a:ext cx="5600540" cy="4628201"/>
        </a:xfrm>
        <a:prstGeom prst="circularArrow">
          <a:avLst>
            <a:gd name="adj1" fmla="val 5193"/>
            <a:gd name="adj2" fmla="val 335407"/>
            <a:gd name="adj3" fmla="val 2996653"/>
            <a:gd name="adj4" fmla="val 2251469"/>
            <a:gd name="adj5" fmla="val 6059"/>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1346C2-0A0A-419E-A1D1-D7F95373493D}">
      <dsp:nvSpPr>
        <dsp:cNvPr id="0" name=""/>
        <dsp:cNvSpPr/>
      </dsp:nvSpPr>
      <dsp:spPr>
        <a:xfrm>
          <a:off x="3008286" y="3750873"/>
          <a:ext cx="2324450" cy="1232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it-IT" sz="2000" kern="1200" dirty="0" smtClean="0"/>
            <a:t>Trattamento dei rischi, identificazione e programmazione misure</a:t>
          </a:r>
          <a:endParaRPr lang="it-IT" sz="2000" kern="1200" dirty="0"/>
        </a:p>
      </dsp:txBody>
      <dsp:txXfrm>
        <a:off x="3008286" y="3750873"/>
        <a:ext cx="2324450" cy="1232574"/>
      </dsp:txXfrm>
    </dsp:sp>
    <dsp:sp modelId="{2B24FB67-9D7D-4817-83F0-9039B0D3FCA0}">
      <dsp:nvSpPr>
        <dsp:cNvPr id="0" name=""/>
        <dsp:cNvSpPr/>
      </dsp:nvSpPr>
      <dsp:spPr>
        <a:xfrm>
          <a:off x="1366978" y="-567"/>
          <a:ext cx="4628201" cy="4628201"/>
        </a:xfrm>
        <a:prstGeom prst="circularArrow">
          <a:avLst>
            <a:gd name="adj1" fmla="val 5193"/>
            <a:gd name="adj2" fmla="val 335407"/>
            <a:gd name="adj3" fmla="val 8213124"/>
            <a:gd name="adj4" fmla="val 7467940"/>
            <a:gd name="adj5" fmla="val 6059"/>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838873-647B-4BCB-9AD3-F81F973A40C2}">
      <dsp:nvSpPr>
        <dsp:cNvPr id="0" name=""/>
        <dsp:cNvSpPr/>
      </dsp:nvSpPr>
      <dsp:spPr>
        <a:xfrm>
          <a:off x="1157978" y="2331787"/>
          <a:ext cx="2118659" cy="1232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it-IT" sz="2000" kern="1200" dirty="0" smtClean="0"/>
            <a:t>Monitoraggio  ed  aggiornamento piano</a:t>
          </a:r>
          <a:endParaRPr lang="it-IT" sz="2000" kern="1200" dirty="0"/>
        </a:p>
      </dsp:txBody>
      <dsp:txXfrm>
        <a:off x="1157978" y="2331787"/>
        <a:ext cx="2118659" cy="1232574"/>
      </dsp:txXfrm>
    </dsp:sp>
    <dsp:sp modelId="{E002E9D5-3B1B-4C75-9A7E-52622080F5DA}">
      <dsp:nvSpPr>
        <dsp:cNvPr id="0" name=""/>
        <dsp:cNvSpPr/>
      </dsp:nvSpPr>
      <dsp:spPr>
        <a:xfrm>
          <a:off x="1856410" y="-660"/>
          <a:ext cx="4628201" cy="4628201"/>
        </a:xfrm>
        <a:prstGeom prst="circularArrow">
          <a:avLst>
            <a:gd name="adj1" fmla="val 5193"/>
            <a:gd name="adj2" fmla="val 335407"/>
            <a:gd name="adj3" fmla="val 12300163"/>
            <a:gd name="adj4" fmla="val 10769288"/>
            <a:gd name="adj5" fmla="val 6059"/>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8ACF96-B8DA-4DB2-A0E6-FD6A628DB76F}">
      <dsp:nvSpPr>
        <dsp:cNvPr id="0" name=""/>
        <dsp:cNvSpPr/>
      </dsp:nvSpPr>
      <dsp:spPr>
        <a:xfrm>
          <a:off x="2040296" y="35659"/>
          <a:ext cx="1846137" cy="1232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it-IT" sz="2000" kern="1200" dirty="0" smtClean="0"/>
            <a:t>Analisi del contesto esterno ed interno</a:t>
          </a:r>
          <a:endParaRPr lang="it-IT" sz="2000" kern="1200" dirty="0"/>
        </a:p>
      </dsp:txBody>
      <dsp:txXfrm>
        <a:off x="2040296" y="35659"/>
        <a:ext cx="1846137" cy="1232574"/>
      </dsp:txXfrm>
    </dsp:sp>
    <dsp:sp modelId="{0322E9B1-A5FB-49FF-A70B-8A3C392CB00B}">
      <dsp:nvSpPr>
        <dsp:cNvPr id="0" name=""/>
        <dsp:cNvSpPr/>
      </dsp:nvSpPr>
      <dsp:spPr>
        <a:xfrm>
          <a:off x="718706" y="143485"/>
          <a:ext cx="6933231" cy="4916307"/>
        </a:xfrm>
        <a:prstGeom prst="circularArrow">
          <a:avLst>
            <a:gd name="adj1" fmla="val 5193"/>
            <a:gd name="adj2" fmla="val 335407"/>
            <a:gd name="adj3" fmla="val 16403660"/>
            <a:gd name="adj4" fmla="val 15722950"/>
            <a:gd name="adj5" fmla="val 6059"/>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7739" cy="511731"/>
          </a:xfrm>
          <a:prstGeom prst="rect">
            <a:avLst/>
          </a:prstGeom>
        </p:spPr>
        <p:txBody>
          <a:bodyPr vert="horz" lIns="99066" tIns="49533" rIns="99066" bIns="49533" rtlCol="0"/>
          <a:lstStyle>
            <a:lvl1pPr algn="l">
              <a:defRPr sz="1300"/>
            </a:lvl1pPr>
          </a:lstStyle>
          <a:p>
            <a:endParaRPr lang="it-IT"/>
          </a:p>
        </p:txBody>
      </p:sp>
      <p:sp>
        <p:nvSpPr>
          <p:cNvPr id="3" name="Segnaposto data 2"/>
          <p:cNvSpPr>
            <a:spLocks noGrp="1"/>
          </p:cNvSpPr>
          <p:nvPr>
            <p:ph type="dt" idx="1"/>
          </p:nvPr>
        </p:nvSpPr>
        <p:spPr>
          <a:xfrm>
            <a:off x="4023092" y="0"/>
            <a:ext cx="3077739" cy="511731"/>
          </a:xfrm>
          <a:prstGeom prst="rect">
            <a:avLst/>
          </a:prstGeom>
        </p:spPr>
        <p:txBody>
          <a:bodyPr vert="horz" lIns="99066" tIns="49533" rIns="99066" bIns="49533" rtlCol="0"/>
          <a:lstStyle>
            <a:lvl1pPr algn="r">
              <a:defRPr sz="1300"/>
            </a:lvl1pPr>
          </a:lstStyle>
          <a:p>
            <a:fld id="{98DB2D64-6A47-4964-B4AC-6AA430C5AE24}" type="datetimeFigureOut">
              <a:rPr lang="it-IT" smtClean="0"/>
              <a:pPr/>
              <a:t>27/12/2015</a:t>
            </a:fld>
            <a:endParaRPr lang="it-IT"/>
          </a:p>
        </p:txBody>
      </p:sp>
      <p:sp>
        <p:nvSpPr>
          <p:cNvPr id="4" name="Segnaposto immagine diapositiva 3"/>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9066" tIns="49533" rIns="99066" bIns="49533" rtlCol="0" anchor="ctr"/>
          <a:lstStyle/>
          <a:p>
            <a:endParaRPr lang="it-IT"/>
          </a:p>
        </p:txBody>
      </p:sp>
      <p:sp>
        <p:nvSpPr>
          <p:cNvPr id="5" name="Segnaposto note 4"/>
          <p:cNvSpPr>
            <a:spLocks noGrp="1"/>
          </p:cNvSpPr>
          <p:nvPr>
            <p:ph type="body" sz="quarter" idx="3"/>
          </p:nvPr>
        </p:nvSpPr>
        <p:spPr>
          <a:xfrm>
            <a:off x="710248" y="4861441"/>
            <a:ext cx="5681980" cy="4605576"/>
          </a:xfrm>
          <a:prstGeom prst="rect">
            <a:avLst/>
          </a:prstGeom>
        </p:spPr>
        <p:txBody>
          <a:bodyPr vert="horz" lIns="99066" tIns="49533" rIns="99066" bIns="49533"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721106"/>
            <a:ext cx="3077739" cy="511731"/>
          </a:xfrm>
          <a:prstGeom prst="rect">
            <a:avLst/>
          </a:prstGeom>
        </p:spPr>
        <p:txBody>
          <a:bodyPr vert="horz" lIns="99066" tIns="49533" rIns="99066" bIns="49533" rtlCol="0" anchor="b"/>
          <a:lstStyle>
            <a:lvl1pPr algn="l">
              <a:defRPr sz="1300"/>
            </a:lvl1pPr>
          </a:lstStyle>
          <a:p>
            <a:endParaRPr lang="it-IT"/>
          </a:p>
        </p:txBody>
      </p:sp>
      <p:sp>
        <p:nvSpPr>
          <p:cNvPr id="7" name="Segnaposto numero diapositiva 6"/>
          <p:cNvSpPr>
            <a:spLocks noGrp="1"/>
          </p:cNvSpPr>
          <p:nvPr>
            <p:ph type="sldNum" sz="quarter" idx="5"/>
          </p:nvPr>
        </p:nvSpPr>
        <p:spPr>
          <a:xfrm>
            <a:off x="4023092" y="9721106"/>
            <a:ext cx="3077739" cy="511731"/>
          </a:xfrm>
          <a:prstGeom prst="rect">
            <a:avLst/>
          </a:prstGeom>
        </p:spPr>
        <p:txBody>
          <a:bodyPr vert="horz" lIns="99066" tIns="49533" rIns="99066" bIns="49533" rtlCol="0" anchor="b"/>
          <a:lstStyle>
            <a:lvl1pPr algn="r">
              <a:defRPr sz="1300"/>
            </a:lvl1pPr>
          </a:lstStyle>
          <a:p>
            <a:fld id="{A6543E5F-1FC7-4C79-A2E5-5497C66FE67A}" type="slidenum">
              <a:rPr lang="it-IT" smtClean="0"/>
              <a:pPr/>
              <a:t>‹N›</a:t>
            </a:fld>
            <a:endParaRPr lang="it-IT"/>
          </a:p>
        </p:txBody>
      </p:sp>
    </p:spTree>
    <p:extLst>
      <p:ext uri="{BB962C8B-B14F-4D97-AF65-F5344CB8AC3E}">
        <p14:creationId xmlns:p14="http://schemas.microsoft.com/office/powerpoint/2010/main" val="2341432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6543E5F-1FC7-4C79-A2E5-5497C66FE67A}" type="slidenum">
              <a:rPr lang="it-IT" smtClean="0"/>
              <a:pPr/>
              <a:t>1</a:t>
            </a:fld>
            <a:endParaRPr lang="it-IT"/>
          </a:p>
        </p:txBody>
      </p:sp>
    </p:spTree>
    <p:extLst>
      <p:ext uri="{BB962C8B-B14F-4D97-AF65-F5344CB8AC3E}">
        <p14:creationId xmlns:p14="http://schemas.microsoft.com/office/powerpoint/2010/main" val="2497805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A6543E5F-1FC7-4C79-A2E5-5497C66FE67A}" type="slidenum">
              <a:rPr lang="it-IT" smtClean="0"/>
              <a:pPr/>
              <a:t>2</a:t>
            </a:fld>
            <a:endParaRPr lang="it-IT"/>
          </a:p>
        </p:txBody>
      </p:sp>
    </p:spTree>
    <p:extLst>
      <p:ext uri="{BB962C8B-B14F-4D97-AF65-F5344CB8AC3E}">
        <p14:creationId xmlns:p14="http://schemas.microsoft.com/office/powerpoint/2010/main" val="82803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smtClean="0"/>
              <a:t>Fare clic per modificare lo stile del titolo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F3C8B33E-8E03-4D3C-AD1A-C6E7489ABDBE}" type="datetime1">
              <a:rPr lang="it-IT" smtClean="0"/>
              <a:t>27/12/2015</a:t>
            </a:fld>
            <a:endParaRPr lang="it-IT"/>
          </a:p>
        </p:txBody>
      </p:sp>
      <p:sp>
        <p:nvSpPr>
          <p:cNvPr id="5" name="Footer Placeholder 4"/>
          <p:cNvSpPr>
            <a:spLocks noGrp="1"/>
          </p:cNvSpPr>
          <p:nvPr>
            <p:ph type="ftr" sz="quarter" idx="11"/>
          </p:nvPr>
        </p:nvSpPr>
        <p:spPr/>
        <p:txBody>
          <a:bodyPr/>
          <a:lstStyle/>
          <a:p>
            <a:r>
              <a:rPr lang="it-IT" smtClean="0"/>
              <a:t>giornata della trasparenza 2015 - a cura del r.p.c. dott. Lazzaro Francesco</a:t>
            </a:r>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F03E680F-3488-495C-881C-F318CD59BBC1}" type="datetime1">
              <a:rPr lang="it-IT" smtClean="0"/>
              <a:t>27/12/2015</a:t>
            </a:fld>
            <a:endParaRPr lang="it-IT"/>
          </a:p>
        </p:txBody>
      </p:sp>
      <p:sp>
        <p:nvSpPr>
          <p:cNvPr id="5" name="Footer Placeholder 4"/>
          <p:cNvSpPr>
            <a:spLocks noGrp="1"/>
          </p:cNvSpPr>
          <p:nvPr>
            <p:ph type="ftr" sz="quarter" idx="11"/>
          </p:nvPr>
        </p:nvSpPr>
        <p:spPr/>
        <p:txBody>
          <a:bodyPr/>
          <a:lstStyle/>
          <a:p>
            <a:r>
              <a:rPr lang="it-IT" smtClean="0"/>
              <a:t>giornata della trasparenza 2015 - a cura del r.p.c. dott. Lazzaro Francesco</a:t>
            </a:r>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E34595D4-40DD-4D5D-BAB6-C456D97677B5}" type="datetime1">
              <a:rPr lang="it-IT" smtClean="0"/>
              <a:t>27/12/2015</a:t>
            </a:fld>
            <a:endParaRPr lang="it-IT"/>
          </a:p>
        </p:txBody>
      </p:sp>
      <p:sp>
        <p:nvSpPr>
          <p:cNvPr id="5" name="Footer Placeholder 4"/>
          <p:cNvSpPr>
            <a:spLocks noGrp="1"/>
          </p:cNvSpPr>
          <p:nvPr>
            <p:ph type="ftr" sz="quarter" idx="11"/>
          </p:nvPr>
        </p:nvSpPr>
        <p:spPr/>
        <p:txBody>
          <a:bodyPr/>
          <a:lstStyle/>
          <a:p>
            <a:r>
              <a:rPr lang="it-IT" smtClean="0"/>
              <a:t>giornata della trasparenza 2015 - a cura del r.p.c. dott. Lazzaro Francesco</a:t>
            </a:r>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1DDC31EC-2B70-46D0-B3B8-507D154704B6}" type="datetime1">
              <a:rPr lang="it-IT" smtClean="0"/>
              <a:t>27/12/2015</a:t>
            </a:fld>
            <a:endParaRPr lang="it-IT"/>
          </a:p>
        </p:txBody>
      </p:sp>
      <p:sp>
        <p:nvSpPr>
          <p:cNvPr id="5" name="Footer Placeholder 4"/>
          <p:cNvSpPr>
            <a:spLocks noGrp="1"/>
          </p:cNvSpPr>
          <p:nvPr>
            <p:ph type="ftr" sz="quarter" idx="11"/>
          </p:nvPr>
        </p:nvSpPr>
        <p:spPr/>
        <p:txBody>
          <a:bodyPr/>
          <a:lstStyle/>
          <a:p>
            <a:r>
              <a:rPr lang="it-IT" smtClean="0"/>
              <a:t>giornata della trasparenza 2015 - a cura del r.p.c. dott. Lazzaro Francesco</a:t>
            </a:r>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D0570B42-D342-45DD-BC43-F27C9212C43E}" type="datetime1">
              <a:rPr lang="it-IT" smtClean="0"/>
              <a:t>27/12/2015</a:t>
            </a:fld>
            <a:endParaRPr lang="it-IT"/>
          </a:p>
        </p:txBody>
      </p:sp>
      <p:sp>
        <p:nvSpPr>
          <p:cNvPr id="5" name="Footer Placeholder 4"/>
          <p:cNvSpPr>
            <a:spLocks noGrp="1"/>
          </p:cNvSpPr>
          <p:nvPr>
            <p:ph type="ftr" sz="quarter" idx="11"/>
          </p:nvPr>
        </p:nvSpPr>
        <p:spPr/>
        <p:txBody>
          <a:bodyPr/>
          <a:lstStyle/>
          <a:p>
            <a:r>
              <a:rPr lang="it-IT" smtClean="0"/>
              <a:t>giornata della trasparenza 2015 - a cura del r.p.c. dott. Lazzaro Francesco</a:t>
            </a:r>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3E9E591-D372-42C3-AA25-F5C2F857CC8D}" type="datetime1">
              <a:rPr lang="it-IT" smtClean="0"/>
              <a:t>27/12/2015</a:t>
            </a:fld>
            <a:endParaRPr lang="it-IT"/>
          </a:p>
        </p:txBody>
      </p:sp>
      <p:sp>
        <p:nvSpPr>
          <p:cNvPr id="6" name="Footer Placeholder 5"/>
          <p:cNvSpPr>
            <a:spLocks noGrp="1"/>
          </p:cNvSpPr>
          <p:nvPr>
            <p:ph type="ftr" sz="quarter" idx="11"/>
          </p:nvPr>
        </p:nvSpPr>
        <p:spPr/>
        <p:txBody>
          <a:bodyPr/>
          <a:lstStyle/>
          <a:p>
            <a:r>
              <a:rPr lang="it-IT" smtClean="0"/>
              <a:t>giornata della trasparenza 2015 - a cura del r.p.c. dott. Lazzaro Francesco</a:t>
            </a:r>
            <a:endParaRPr lang="it-IT"/>
          </a:p>
        </p:txBody>
      </p:sp>
      <p:sp>
        <p:nvSpPr>
          <p:cNvPr id="7" name="Slide Number Placeholder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0F0CBC-EF04-4099-8CC4-A6E0EDD1F88D}" type="datetime1">
              <a:rPr lang="it-IT" smtClean="0"/>
              <a:t>27/12/2015</a:t>
            </a:fld>
            <a:endParaRPr lang="it-IT"/>
          </a:p>
        </p:txBody>
      </p:sp>
      <p:sp>
        <p:nvSpPr>
          <p:cNvPr id="8" name="Footer Placeholder 7"/>
          <p:cNvSpPr>
            <a:spLocks noGrp="1"/>
          </p:cNvSpPr>
          <p:nvPr>
            <p:ph type="ftr" sz="quarter" idx="11"/>
          </p:nvPr>
        </p:nvSpPr>
        <p:spPr/>
        <p:txBody>
          <a:bodyPr/>
          <a:lstStyle/>
          <a:p>
            <a:r>
              <a:rPr lang="it-IT" smtClean="0"/>
              <a:t>giornata della trasparenza 2015 - a cura del r.p.c. dott. Lazzaro Francesco</a:t>
            </a:r>
            <a:endParaRPr lang="it-IT"/>
          </a:p>
        </p:txBody>
      </p:sp>
      <p:sp>
        <p:nvSpPr>
          <p:cNvPr id="9" name="Slide Number Placeholder 8"/>
          <p:cNvSpPr>
            <a:spLocks noGrp="1"/>
          </p:cNvSpPr>
          <p:nvPr>
            <p:ph type="sldNum" sz="quarter" idx="12"/>
          </p:nvPr>
        </p:nvSpPr>
        <p:spPr/>
        <p:txBody>
          <a:bodyPr/>
          <a:lstStyle/>
          <a:p>
            <a:fld id="{B007B441-5312-499D-93C3-6E37886527FA}" type="slidenum">
              <a:rPr lang="it-IT" smtClean="0"/>
              <a:pPr/>
              <a:t>‹N›</a:t>
            </a:fld>
            <a:endParaRPr lang="it-IT"/>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0EA24313-8DEF-4091-860C-12FC32BD444A}" type="datetime1">
              <a:rPr lang="it-IT" smtClean="0"/>
              <a:t>27/12/2015</a:t>
            </a:fld>
            <a:endParaRPr lang="it-IT"/>
          </a:p>
        </p:txBody>
      </p:sp>
      <p:sp>
        <p:nvSpPr>
          <p:cNvPr id="4" name="Footer Placeholder 3"/>
          <p:cNvSpPr>
            <a:spLocks noGrp="1"/>
          </p:cNvSpPr>
          <p:nvPr>
            <p:ph type="ftr" sz="quarter" idx="11"/>
          </p:nvPr>
        </p:nvSpPr>
        <p:spPr/>
        <p:txBody>
          <a:bodyPr/>
          <a:lstStyle/>
          <a:p>
            <a:r>
              <a:rPr lang="it-IT" smtClean="0"/>
              <a:t>giornata della trasparenza 2015 - a cura del r.p.c. dott. Lazzaro Francesco</a:t>
            </a:r>
            <a:endParaRPr lang="it-IT"/>
          </a:p>
        </p:txBody>
      </p:sp>
      <p:sp>
        <p:nvSpPr>
          <p:cNvPr id="5" name="Slide Number Placeholder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9D50EB-12EC-460E-A267-CF09549201B1}" type="datetime1">
              <a:rPr lang="it-IT" smtClean="0"/>
              <a:t>27/12/2015</a:t>
            </a:fld>
            <a:endParaRPr lang="it-IT"/>
          </a:p>
        </p:txBody>
      </p:sp>
      <p:sp>
        <p:nvSpPr>
          <p:cNvPr id="3" name="Footer Placeholder 2"/>
          <p:cNvSpPr>
            <a:spLocks noGrp="1"/>
          </p:cNvSpPr>
          <p:nvPr>
            <p:ph type="ftr" sz="quarter" idx="11"/>
          </p:nvPr>
        </p:nvSpPr>
        <p:spPr/>
        <p:txBody>
          <a:bodyPr/>
          <a:lstStyle/>
          <a:p>
            <a:r>
              <a:rPr lang="it-IT" smtClean="0"/>
              <a:t>giornata della trasparenza 2015 - a cura del r.p.c. dott. Lazzaro Francesco</a:t>
            </a:r>
            <a:endParaRPr lang="it-IT"/>
          </a:p>
        </p:txBody>
      </p:sp>
      <p:sp>
        <p:nvSpPr>
          <p:cNvPr id="4" name="Slide Number Placeholder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DDE0780-71D1-472B-B0C5-BFD5D5BCA0A8}" type="datetime1">
              <a:rPr lang="it-IT" smtClean="0"/>
              <a:t>27/12/2015</a:t>
            </a:fld>
            <a:endParaRPr lang="it-IT"/>
          </a:p>
        </p:txBody>
      </p:sp>
      <p:sp>
        <p:nvSpPr>
          <p:cNvPr id="6" name="Footer Placeholder 5"/>
          <p:cNvSpPr>
            <a:spLocks noGrp="1"/>
          </p:cNvSpPr>
          <p:nvPr>
            <p:ph type="ftr" sz="quarter" idx="11"/>
          </p:nvPr>
        </p:nvSpPr>
        <p:spPr/>
        <p:txBody>
          <a:bodyPr/>
          <a:lstStyle/>
          <a:p>
            <a:r>
              <a:rPr lang="it-IT" smtClean="0"/>
              <a:t>giornata della trasparenza 2015 - a cura del r.p.c. dott. Lazzaro Francesco</a:t>
            </a:r>
            <a:endParaRPr lang="it-IT"/>
          </a:p>
        </p:txBody>
      </p:sp>
      <p:sp>
        <p:nvSpPr>
          <p:cNvPr id="7" name="Slide Number Placeholder 6"/>
          <p:cNvSpPr>
            <a:spLocks noGrp="1"/>
          </p:cNvSpPr>
          <p:nvPr>
            <p:ph type="sldNum" sz="quarter" idx="12"/>
          </p:nvPr>
        </p:nvSpPr>
        <p:spPr/>
        <p:txBody>
          <a:bodyPr/>
          <a:lstStyle/>
          <a:p>
            <a:fld id="{B007B441-5312-499D-93C3-6E37886527FA}" type="slidenum">
              <a:rPr lang="it-IT" smtClean="0"/>
              <a:pPr/>
              <a:t>‹N›</a:t>
            </a:fld>
            <a:endParaRPr lang="it-IT"/>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F6F57F8C-DD18-488F-B3FD-085E5CE3508E}" type="datetime1">
              <a:rPr lang="it-IT" smtClean="0"/>
              <a:t>27/12/2015</a:t>
            </a:fld>
            <a:endParaRPr lang="it-IT"/>
          </a:p>
        </p:txBody>
      </p:sp>
      <p:sp>
        <p:nvSpPr>
          <p:cNvPr id="6" name="Footer Placeholder 5"/>
          <p:cNvSpPr>
            <a:spLocks noGrp="1"/>
          </p:cNvSpPr>
          <p:nvPr>
            <p:ph type="ftr" sz="quarter" idx="11"/>
          </p:nvPr>
        </p:nvSpPr>
        <p:spPr/>
        <p:txBody>
          <a:bodyPr/>
          <a:lstStyle/>
          <a:p>
            <a:r>
              <a:rPr lang="it-IT" smtClean="0"/>
              <a:t>giornata della trasparenza 2015 - a cura del r.p.c. dott. Lazzaro Francesco</a:t>
            </a:r>
            <a:endParaRPr lang="it-IT"/>
          </a:p>
        </p:txBody>
      </p:sp>
      <p:sp>
        <p:nvSpPr>
          <p:cNvPr id="7" name="Slide Number Placeholder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777F9F7-A6A9-4355-BE56-44189FAB1A3A}" type="datetime1">
              <a:rPr lang="it-IT" smtClean="0"/>
              <a:t>27/12/2015</a:t>
            </a:fld>
            <a:endParaRPr lang="it-IT"/>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it-IT" smtClean="0"/>
              <a:t>giornata della trasparenza 2015 - a cura del r.p.c. dott. Lazzaro Francesco</a:t>
            </a:r>
            <a:endParaRPr lang="it-IT"/>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comune.bisceglie.bt.it/portal/page/portal/bisceglie/documentiIstituzionali/operazioneTrasparenza"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mailto:accessocivico@cert.comune.bisceglie.bt.i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integrita.trasparenza@comune.bisceglie.bt.it" TargetMode="External"/><Relationship Id="rId2" Type="http://schemas.openxmlformats.org/officeDocument/2006/relationships/hyperlink" Target="http://www.comune.bisceglie.bt.i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000" dirty="0" smtClean="0"/>
              <a:t>GIORNATA </a:t>
            </a:r>
            <a:r>
              <a:rPr lang="it-IT" sz="4000" dirty="0"/>
              <a:t>DELLA TRASPARENZA </a:t>
            </a:r>
            <a:r>
              <a:rPr lang="it-IT" sz="4000" dirty="0" smtClean="0"/>
              <a:t>2015</a:t>
            </a:r>
            <a:r>
              <a:rPr lang="it-IT" sz="4000" dirty="0" smtClean="0"/>
              <a:t/>
            </a:r>
            <a:br>
              <a:rPr lang="it-IT" sz="4000" dirty="0" smtClean="0"/>
            </a:br>
            <a:r>
              <a:rPr lang="it-IT" sz="4000" dirty="0" smtClean="0"/>
              <a:t>ciclo della performance</a:t>
            </a:r>
            <a:br>
              <a:rPr lang="it-IT" sz="4000" dirty="0" smtClean="0"/>
            </a:br>
            <a:r>
              <a:rPr lang="it-IT" sz="4000" dirty="0" smtClean="0"/>
              <a:t>ciclo </a:t>
            </a:r>
            <a:r>
              <a:rPr lang="it-IT" sz="4000" dirty="0" err="1" smtClean="0"/>
              <a:t>dell’integrita’</a:t>
            </a:r>
            <a:r>
              <a:rPr lang="it-IT" sz="4000" dirty="0" smtClean="0"/>
              <a:t> e trasparenza</a:t>
            </a:r>
            <a:br>
              <a:rPr lang="it-IT" sz="4000" dirty="0" smtClean="0"/>
            </a:br>
            <a:r>
              <a:rPr lang="it-IT" sz="2700" cap="none" dirty="0" smtClean="0"/>
              <a:t>due </a:t>
            </a:r>
            <a:r>
              <a:rPr lang="it-IT" sz="2700" cap="none" dirty="0" smtClean="0"/>
              <a:t>leve per </a:t>
            </a:r>
            <a:r>
              <a:rPr lang="it-IT" sz="2700" cap="none" dirty="0" smtClean="0"/>
              <a:t>un’azione </a:t>
            </a:r>
            <a:r>
              <a:rPr lang="it-IT" sz="2700" cap="none" dirty="0" smtClean="0"/>
              <a:t>amministrativa a servizio dei cittadini</a:t>
            </a:r>
            <a:endParaRPr lang="it-IT" sz="2700" cap="none" dirty="0"/>
          </a:p>
        </p:txBody>
      </p:sp>
      <p:sp>
        <p:nvSpPr>
          <p:cNvPr id="3" name="Sottotitolo 2"/>
          <p:cNvSpPr>
            <a:spLocks noGrp="1"/>
          </p:cNvSpPr>
          <p:nvPr>
            <p:ph type="body" idx="1"/>
          </p:nvPr>
        </p:nvSpPr>
        <p:spPr/>
        <p:txBody>
          <a:bodyPr>
            <a:normAutofit lnSpcReduction="10000"/>
          </a:bodyPr>
          <a:lstStyle/>
          <a:p>
            <a:endParaRPr lang="it-IT" sz="2800" dirty="0" smtClean="0">
              <a:solidFill>
                <a:schemeClr val="tx1"/>
              </a:solidFill>
            </a:endParaRPr>
          </a:p>
          <a:p>
            <a:r>
              <a:rPr lang="it-IT" sz="2800" dirty="0" smtClean="0">
                <a:solidFill>
                  <a:schemeClr val="tx1"/>
                </a:solidFill>
              </a:rPr>
              <a:t>lunedì </a:t>
            </a:r>
            <a:r>
              <a:rPr lang="it-IT" sz="2800" dirty="0" smtClean="0">
                <a:solidFill>
                  <a:schemeClr val="tx1"/>
                </a:solidFill>
              </a:rPr>
              <a:t>28 dicembre 2015</a:t>
            </a:r>
          </a:p>
          <a:p>
            <a:pPr algn="r"/>
            <a:r>
              <a:rPr lang="it-IT" sz="2800" dirty="0" smtClean="0">
                <a:solidFill>
                  <a:schemeClr val="tx1"/>
                </a:solidFill>
              </a:rPr>
              <a:t>Auditorium Santa Croce</a:t>
            </a:r>
          </a:p>
        </p:txBody>
      </p:sp>
      <p:pic>
        <p:nvPicPr>
          <p:cNvPr id="4" name="Immagine 3" descr="stemma.gif"/>
          <p:cNvPicPr>
            <a:picLocks noChangeAspect="1"/>
          </p:cNvPicPr>
          <p:nvPr/>
        </p:nvPicPr>
        <p:blipFill>
          <a:blip r:embed="rId3" cstate="print"/>
          <a:stretch>
            <a:fillRect/>
          </a:stretch>
        </p:blipFill>
        <p:spPr>
          <a:xfrm>
            <a:off x="3923928" y="620688"/>
            <a:ext cx="1152128" cy="144016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519336"/>
          </a:xfrm>
        </p:spPr>
        <p:txBody>
          <a:bodyPr>
            <a:normAutofit fontScale="90000"/>
          </a:bodyPr>
          <a:lstStyle/>
          <a:p>
            <a:r>
              <a:rPr lang="it-IT" dirty="0" smtClean="0"/>
              <a:t>Il piano </a:t>
            </a:r>
            <a:r>
              <a:rPr lang="it-IT" dirty="0" smtClean="0"/>
              <a:t>della performance 2015/2017</a:t>
            </a:r>
            <a:r>
              <a:rPr lang="it-IT" dirty="0" smtClean="0"/>
              <a:t>:</a:t>
            </a:r>
            <a:endParaRPr lang="it-IT" dirty="0"/>
          </a:p>
        </p:txBody>
      </p:sp>
      <p:sp>
        <p:nvSpPr>
          <p:cNvPr id="8" name="Segnaposto contenuto 7"/>
          <p:cNvSpPr>
            <a:spLocks noGrp="1"/>
          </p:cNvSpPr>
          <p:nvPr>
            <p:ph idx="1"/>
          </p:nvPr>
        </p:nvSpPr>
        <p:spPr>
          <a:xfrm>
            <a:off x="457200" y="1268760"/>
            <a:ext cx="8229600" cy="5208240"/>
          </a:xfrm>
        </p:spPr>
        <p:txBody>
          <a:bodyPr>
            <a:normAutofit fontScale="92500"/>
          </a:bodyPr>
          <a:lstStyle/>
          <a:p>
            <a:pPr algn="just"/>
            <a:r>
              <a:rPr lang="it-IT" dirty="0" smtClean="0"/>
              <a:t>Approvato con deliberazione 245\G.C. del 16.09.2015 ed aggiornato con deliberazione 344\G.C. del 15.12.2015</a:t>
            </a:r>
          </a:p>
          <a:p>
            <a:pPr algn="just"/>
            <a:r>
              <a:rPr lang="it-IT" dirty="0" smtClean="0"/>
              <a:t>Confermate le 6 aree strategiche e le 16 linee programmatiche.</a:t>
            </a:r>
          </a:p>
          <a:p>
            <a:pPr algn="just"/>
            <a:r>
              <a:rPr lang="it-IT" dirty="0" smtClean="0"/>
              <a:t>Previsti 40 obiettivi strategici e 62 obiettivi operativi\gestionali, articolati in linee di attività pluriennali</a:t>
            </a:r>
          </a:p>
          <a:p>
            <a:pPr algn="just"/>
            <a:r>
              <a:rPr lang="it-IT" dirty="0" smtClean="0"/>
              <a:t>Individuati 23 servizi per i quali avviare l’elaborazione della carta della qualità e successivo monitoraggio e verifica presso l’utenza</a:t>
            </a:r>
          </a:p>
          <a:p>
            <a:pPr algn="just"/>
            <a:r>
              <a:rPr lang="it-IT" dirty="0" smtClean="0"/>
              <a:t>Prevista la strutturazione dei flussi di processo e relativa temporizzazione intermedia e finale per 23 procedimenti, con monitoraggio sul rispetto dei tempi ed elaborazione piani di semplificazione\velocizzazione</a:t>
            </a:r>
          </a:p>
          <a:p>
            <a:pPr algn="just"/>
            <a:r>
              <a:rPr lang="it-IT" dirty="0" smtClean="0"/>
              <a:t>Valutazione e </a:t>
            </a:r>
            <a:r>
              <a:rPr lang="it-IT" dirty="0" err="1" smtClean="0"/>
              <a:t>premialità</a:t>
            </a:r>
            <a:r>
              <a:rPr lang="it-IT" dirty="0" smtClean="0"/>
              <a:t> del personale agganciata ai risultati conseguiti per gli obiettivi e le linee di attività agli stessi assegnati</a:t>
            </a:r>
            <a:endParaRPr lang="it-IT" dirty="0"/>
          </a:p>
        </p:txBody>
      </p:sp>
      <p:sp>
        <p:nvSpPr>
          <p:cNvPr id="3" name="Segnaposto piè di pagina 2"/>
          <p:cNvSpPr>
            <a:spLocks noGrp="1"/>
          </p:cNvSpPr>
          <p:nvPr>
            <p:ph type="ftr" sz="quarter" idx="11"/>
          </p:nvPr>
        </p:nvSpPr>
        <p:spPr>
          <a:xfrm>
            <a:off x="179512" y="18288"/>
            <a:ext cx="7364288" cy="314368"/>
          </a:xfrm>
        </p:spPr>
        <p:txBody>
          <a:bodyPr/>
          <a:lstStyle/>
          <a:p>
            <a:pPr algn="l"/>
            <a:r>
              <a:rPr lang="it-IT" smtClean="0"/>
              <a:t>giornata della trasparenza 2015 - a cura del r.p.c. dott. Lazzaro Francesco</a:t>
            </a:r>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10</a:t>
            </a:fld>
            <a:endParaRPr lang="it-IT"/>
          </a:p>
        </p:txBody>
      </p:sp>
    </p:spTree>
    <p:extLst>
      <p:ext uri="{BB962C8B-B14F-4D97-AF65-F5344CB8AC3E}">
        <p14:creationId xmlns:p14="http://schemas.microsoft.com/office/powerpoint/2010/main" val="2060676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735360"/>
          </a:xfrm>
        </p:spPr>
        <p:txBody>
          <a:bodyPr>
            <a:normAutofit fontScale="90000"/>
          </a:bodyPr>
          <a:lstStyle/>
          <a:p>
            <a:r>
              <a:rPr lang="it-IT" dirty="0"/>
              <a:t>Le azioni migliorative per il triennio </a:t>
            </a:r>
            <a:r>
              <a:rPr lang="it-IT" dirty="0" smtClean="0"/>
              <a:t>2016/2018</a:t>
            </a:r>
            <a:endParaRPr lang="it-IT" dirty="0"/>
          </a:p>
        </p:txBody>
      </p:sp>
      <p:sp>
        <p:nvSpPr>
          <p:cNvPr id="3" name="Segnaposto contenuto 2"/>
          <p:cNvSpPr>
            <a:spLocks noGrp="1"/>
          </p:cNvSpPr>
          <p:nvPr>
            <p:ph idx="1"/>
          </p:nvPr>
        </p:nvSpPr>
        <p:spPr>
          <a:xfrm>
            <a:off x="457200" y="1484784"/>
            <a:ext cx="8229600" cy="4992216"/>
          </a:xfrm>
        </p:spPr>
        <p:txBody>
          <a:bodyPr>
            <a:normAutofit fontScale="92500" lnSpcReduction="10000"/>
          </a:bodyPr>
          <a:lstStyle/>
          <a:p>
            <a:pPr marL="514350" indent="-514350" algn="just">
              <a:buFont typeface="+mj-lt"/>
              <a:buAutoNum type="romanUcPeriod"/>
            </a:pPr>
            <a:r>
              <a:rPr lang="it-IT" dirty="0" smtClean="0"/>
              <a:t>Prevedere obiettivi specifici agganciati alla attuazione delle misure di prevenzione e trattamento dei rischi previste dal piano di prevenzione della corruzione e per la trasparenza amministrativa.</a:t>
            </a:r>
          </a:p>
          <a:p>
            <a:pPr marL="514350" indent="-514350" algn="just">
              <a:buFont typeface="+mj-lt"/>
              <a:buAutoNum type="romanUcPeriod"/>
            </a:pPr>
            <a:r>
              <a:rPr lang="it-IT" dirty="0" smtClean="0"/>
              <a:t>Allargare il set di servizi e di procedimenti per i quali monitorare la qualità e la durata, raggiungendo una percentuale sul totale non inferiore al 50%</a:t>
            </a:r>
          </a:p>
          <a:p>
            <a:pPr marL="514350" indent="-514350" algn="just">
              <a:buFont typeface="+mj-lt"/>
              <a:buAutoNum type="romanUcPeriod"/>
            </a:pPr>
            <a:r>
              <a:rPr lang="it-IT" dirty="0" smtClean="0"/>
              <a:t>Condurre per un set fondamentale di servizi indagini di </a:t>
            </a:r>
            <a:r>
              <a:rPr lang="it-IT" dirty="0" err="1" smtClean="0"/>
              <a:t>customer</a:t>
            </a:r>
            <a:r>
              <a:rPr lang="it-IT" dirty="0" smtClean="0"/>
              <a:t> </a:t>
            </a:r>
            <a:r>
              <a:rPr lang="it-IT" dirty="0" err="1" smtClean="0"/>
              <a:t>satisfaction</a:t>
            </a:r>
            <a:r>
              <a:rPr lang="it-IT" dirty="0" smtClean="0"/>
              <a:t>, per rilevare il grado di coerenza degli </a:t>
            </a:r>
            <a:r>
              <a:rPr lang="it-IT" dirty="0" err="1" smtClean="0"/>
              <a:t>standards</a:t>
            </a:r>
            <a:r>
              <a:rPr lang="it-IT" dirty="0" smtClean="0"/>
              <a:t> assunti con i bisogni e le aspettative degli utenti</a:t>
            </a:r>
          </a:p>
          <a:p>
            <a:pPr marL="514350" indent="-514350" algn="just">
              <a:buFont typeface="+mj-lt"/>
              <a:buAutoNum type="romanUcPeriod"/>
            </a:pPr>
            <a:r>
              <a:rPr lang="it-IT" dirty="0" smtClean="0"/>
              <a:t>Favorire la creazione di serie storiche dei principali indicatori sul funzionamento dell’ente e favorire la comparazione con altri </a:t>
            </a:r>
            <a:r>
              <a:rPr lang="it-IT" dirty="0" smtClean="0"/>
              <a:t>enti analoghi </a:t>
            </a:r>
            <a:endParaRPr lang="it-IT" dirty="0" smtClean="0"/>
          </a:p>
          <a:p>
            <a:pPr marL="514350" indent="-514350" algn="just">
              <a:buFont typeface="+mj-lt"/>
              <a:buAutoNum type="romanUcPeriod"/>
            </a:pPr>
            <a:r>
              <a:rPr lang="it-IT" dirty="0" smtClean="0"/>
              <a:t>Sperimentare un modello di partecipazione nella costruzione dei programmi e degli obiettivi</a:t>
            </a:r>
            <a:endParaRPr lang="it-IT" dirty="0"/>
          </a:p>
        </p:txBody>
      </p:sp>
      <p:sp>
        <p:nvSpPr>
          <p:cNvPr id="4" name="Segnaposto piè di pagina 3"/>
          <p:cNvSpPr>
            <a:spLocks noGrp="1"/>
          </p:cNvSpPr>
          <p:nvPr>
            <p:ph type="ftr" sz="quarter" idx="11"/>
          </p:nvPr>
        </p:nvSpPr>
        <p:spPr>
          <a:xfrm>
            <a:off x="179512" y="18288"/>
            <a:ext cx="7364288" cy="314368"/>
          </a:xfrm>
        </p:spPr>
        <p:txBody>
          <a:bodyPr/>
          <a:lstStyle/>
          <a:p>
            <a:pPr algn="l"/>
            <a:r>
              <a:rPr lang="it-IT" smtClean="0"/>
              <a:t>giornata della trasparenza 2015 - a cura del r.p.c. dott. Lazzaro Francesco</a:t>
            </a:r>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11</a:t>
            </a:fld>
            <a:endParaRPr lang="it-IT"/>
          </a:p>
        </p:txBody>
      </p:sp>
    </p:spTree>
    <p:extLst>
      <p:ext uri="{BB962C8B-B14F-4D97-AF65-F5344CB8AC3E}">
        <p14:creationId xmlns:p14="http://schemas.microsoft.com/office/powerpoint/2010/main" val="2340081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000" dirty="0" smtClean="0"/>
              <a:t>Il documento unico di programmazione 2016/2018</a:t>
            </a:r>
            <a:endParaRPr lang="it-IT" sz="3000" dirty="0"/>
          </a:p>
        </p:txBody>
      </p:sp>
      <p:sp>
        <p:nvSpPr>
          <p:cNvPr id="3" name="Segnaposto contenuto 2"/>
          <p:cNvSpPr>
            <a:spLocks noGrp="1"/>
          </p:cNvSpPr>
          <p:nvPr>
            <p:ph idx="1"/>
          </p:nvPr>
        </p:nvSpPr>
        <p:spPr>
          <a:xfrm>
            <a:off x="457200" y="1412776"/>
            <a:ext cx="8229600" cy="5064224"/>
          </a:xfrm>
        </p:spPr>
        <p:txBody>
          <a:bodyPr>
            <a:normAutofit/>
          </a:bodyPr>
          <a:lstStyle/>
          <a:p>
            <a:pPr algn="just"/>
            <a:r>
              <a:rPr lang="it-IT" dirty="0"/>
              <a:t>il DUP – Documento Unico di </a:t>
            </a:r>
            <a:r>
              <a:rPr lang="it-IT" dirty="0" smtClean="0"/>
              <a:t>Programmazione, sostituisce </a:t>
            </a:r>
            <a:r>
              <a:rPr lang="it-IT" dirty="0"/>
              <a:t>il Piano generale di sviluppo e la Relazione Previsionale e programmatica, </a:t>
            </a:r>
            <a:r>
              <a:rPr lang="it-IT" dirty="0" smtClean="0"/>
              <a:t>e </a:t>
            </a:r>
            <a:r>
              <a:rPr lang="it-IT" dirty="0"/>
              <a:t>si inserisce all’interno di un processo di pianificazione, programmazione e controllo che vede il suo incipit nel Documento di indirizzi di cui all’art. 46 del TUEL e nella Relazione di inizio mandato prevista dall’art. 4 bis del D. </a:t>
            </a:r>
            <a:r>
              <a:rPr lang="it-IT" dirty="0" err="1"/>
              <a:t>Lgs</a:t>
            </a:r>
            <a:r>
              <a:rPr lang="it-IT" dirty="0"/>
              <a:t>. n. 149/2011, e che si conclude con un altro documento obbligatorio quale la Relazione di fine mandato, ai sensi del DM 26 aprile 2013. </a:t>
            </a:r>
          </a:p>
          <a:p>
            <a:pPr algn="just"/>
            <a:r>
              <a:rPr lang="it-IT" dirty="0"/>
              <a:t>All’interno di questo perimetro il DUP costituisce il documento di collegamento e di aggiornamento scorrevole di anno in anno che tiene conto di tutti gli elementi non prevedibili nel momento in cui l’amministrazione si è insediata.</a:t>
            </a:r>
          </a:p>
          <a:p>
            <a:endParaRPr lang="it-IT" dirty="0"/>
          </a:p>
        </p:txBody>
      </p:sp>
      <p:sp>
        <p:nvSpPr>
          <p:cNvPr id="4" name="Segnaposto piè di pagina 3"/>
          <p:cNvSpPr>
            <a:spLocks noGrp="1"/>
          </p:cNvSpPr>
          <p:nvPr>
            <p:ph type="ftr" sz="quarter" idx="11"/>
          </p:nvPr>
        </p:nvSpPr>
        <p:spPr>
          <a:xfrm>
            <a:off x="107504" y="18288"/>
            <a:ext cx="7436296" cy="314368"/>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6" name="Segnaposto numero diapositiva 5"/>
          <p:cNvSpPr>
            <a:spLocks noGrp="1"/>
          </p:cNvSpPr>
          <p:nvPr>
            <p:ph type="sldNum" sz="quarter" idx="12"/>
          </p:nvPr>
        </p:nvSpPr>
        <p:spPr/>
        <p:txBody>
          <a:bodyPr/>
          <a:lstStyle/>
          <a:p>
            <a:fld id="{B007B441-5312-499D-93C3-6E37886527FA}" type="slidenum">
              <a:rPr lang="it-IT" smtClean="0"/>
              <a:pPr/>
              <a:t>12</a:t>
            </a:fld>
            <a:endParaRPr lang="it-IT"/>
          </a:p>
        </p:txBody>
      </p:sp>
    </p:spTree>
    <p:extLst>
      <p:ext uri="{BB962C8B-B14F-4D97-AF65-F5344CB8AC3E}">
        <p14:creationId xmlns:p14="http://schemas.microsoft.com/office/powerpoint/2010/main" val="705726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D.U.P.: sezione strategica – sezione operativa</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a:t>il documento si compone di due sezioni: la Sezione Strategica (</a:t>
            </a:r>
            <a:r>
              <a:rPr lang="it-IT" dirty="0" err="1"/>
              <a:t>SeS</a:t>
            </a:r>
            <a:r>
              <a:rPr lang="it-IT" dirty="0"/>
              <a:t>) e la Sezione Operativa (</a:t>
            </a:r>
            <a:r>
              <a:rPr lang="it-IT" dirty="0" err="1"/>
              <a:t>SeO</a:t>
            </a:r>
            <a:r>
              <a:rPr lang="it-IT" dirty="0" smtClean="0"/>
              <a:t>). </a:t>
            </a:r>
            <a:r>
              <a:rPr lang="it-IT" dirty="0"/>
              <a:t>La prima ha un orizzonte temporale di riferimento pari a quello del mandato amministrativo, la seconda pari a quello del bilancio di previsione.</a:t>
            </a:r>
          </a:p>
          <a:p>
            <a:pPr algn="just"/>
            <a:r>
              <a:rPr lang="it-IT" dirty="0"/>
              <a:t>La Sezione Strategica (</a:t>
            </a:r>
            <a:r>
              <a:rPr lang="it-IT" dirty="0" err="1"/>
              <a:t>SeS</a:t>
            </a:r>
            <a:r>
              <a:rPr lang="it-IT" dirty="0"/>
              <a:t>) sviluppa e concretizza le linee programmatiche di mandato di cui all’art. 46 comma 3 del Decreto Legislativo 18 agosto 2000, n. 267 e individua, in coerenza con il quadro normativo di riferimento, gli indirizzi strategici </a:t>
            </a:r>
            <a:r>
              <a:rPr lang="it-IT" dirty="0" smtClean="0"/>
              <a:t>dell’ente, articolandoli in 50 obiettivi strategici</a:t>
            </a:r>
          </a:p>
          <a:p>
            <a:pPr algn="just"/>
            <a:r>
              <a:rPr lang="it-IT" dirty="0"/>
              <a:t>la </a:t>
            </a:r>
            <a:r>
              <a:rPr lang="it-IT" dirty="0" err="1"/>
              <a:t>SeO</a:t>
            </a:r>
            <a:r>
              <a:rPr lang="it-IT" dirty="0"/>
              <a:t> contiene la programmazione operativa dell’ente avendo a riferimento un arco temporale sia annuale che pluriennale</a:t>
            </a:r>
            <a:r>
              <a:rPr lang="it-IT" dirty="0" smtClean="0"/>
              <a:t>. Il </a:t>
            </a:r>
            <a:r>
              <a:rPr lang="it-IT" dirty="0"/>
              <a:t>suo contenuto, predisposto in base alle previsioni ed agli obiettivi fissati nella </a:t>
            </a:r>
            <a:r>
              <a:rPr lang="it-IT" dirty="0" err="1"/>
              <a:t>SeS</a:t>
            </a:r>
            <a:r>
              <a:rPr lang="it-IT" dirty="0"/>
              <a:t>, costituisce guida e vincolo ai processi di redazione dei documenti contabili di previsione dell’ente.</a:t>
            </a:r>
          </a:p>
          <a:p>
            <a:endParaRPr lang="it-IT" dirty="0"/>
          </a:p>
        </p:txBody>
      </p:sp>
      <p:sp>
        <p:nvSpPr>
          <p:cNvPr id="4" name="Segnaposto piè di pagina 3"/>
          <p:cNvSpPr>
            <a:spLocks noGrp="1"/>
          </p:cNvSpPr>
          <p:nvPr>
            <p:ph type="ftr" sz="quarter" idx="11"/>
          </p:nvPr>
        </p:nvSpPr>
        <p:spPr>
          <a:xfrm>
            <a:off x="107504" y="18288"/>
            <a:ext cx="7436296" cy="314368"/>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6" name="Segnaposto numero diapositiva 5"/>
          <p:cNvSpPr>
            <a:spLocks noGrp="1"/>
          </p:cNvSpPr>
          <p:nvPr>
            <p:ph type="sldNum" sz="quarter" idx="12"/>
          </p:nvPr>
        </p:nvSpPr>
        <p:spPr/>
        <p:txBody>
          <a:bodyPr/>
          <a:lstStyle/>
          <a:p>
            <a:fld id="{B007B441-5312-499D-93C3-6E37886527FA}" type="slidenum">
              <a:rPr lang="it-IT" smtClean="0"/>
              <a:pPr/>
              <a:t>13</a:t>
            </a:fld>
            <a:endParaRPr lang="it-IT"/>
          </a:p>
        </p:txBody>
      </p:sp>
    </p:spTree>
    <p:extLst>
      <p:ext uri="{BB962C8B-B14F-4D97-AF65-F5344CB8AC3E}">
        <p14:creationId xmlns:p14="http://schemas.microsoft.com/office/powerpoint/2010/main" val="3442826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a:xfrm>
            <a:off x="457200" y="533400"/>
            <a:ext cx="8229600" cy="375320"/>
          </a:xfrm>
        </p:spPr>
        <p:txBody>
          <a:bodyPr>
            <a:normAutofit fontScale="90000"/>
          </a:bodyPr>
          <a:lstStyle/>
          <a:p>
            <a:pPr algn="ctr"/>
            <a:r>
              <a:rPr lang="it-IT" sz="2800" dirty="0" smtClean="0"/>
              <a:t>Riepilogo obiettivi per missioni e programmi</a:t>
            </a:r>
            <a:endParaRPr lang="it-IT" sz="2800" dirty="0"/>
          </a:p>
        </p:txBody>
      </p:sp>
      <p:graphicFrame>
        <p:nvGraphicFramePr>
          <p:cNvPr id="10" name="Segnaposto contenuto 9"/>
          <p:cNvGraphicFramePr>
            <a:graphicFrameLocks noGrp="1"/>
          </p:cNvGraphicFramePr>
          <p:nvPr>
            <p:ph sz="half" idx="1"/>
            <p:extLst>
              <p:ext uri="{D42A27DB-BD31-4B8C-83A1-F6EECF244321}">
                <p14:modId xmlns:p14="http://schemas.microsoft.com/office/powerpoint/2010/main" val="3765081205"/>
              </p:ext>
            </p:extLst>
          </p:nvPr>
        </p:nvGraphicFramePr>
        <p:xfrm>
          <a:off x="457200" y="980727"/>
          <a:ext cx="4038600" cy="5760640"/>
        </p:xfrm>
        <a:graphic>
          <a:graphicData uri="http://schemas.openxmlformats.org/drawingml/2006/table">
            <a:tbl>
              <a:tblPr firstRow="1" bandRow="1">
                <a:tableStyleId>{5C22544A-7EE6-4342-B048-85BDC9FD1C3A}</a:tableStyleId>
              </a:tblPr>
              <a:tblGrid>
                <a:gridCol w="3538736"/>
                <a:gridCol w="499864"/>
              </a:tblGrid>
              <a:tr h="670832">
                <a:tc>
                  <a:txBody>
                    <a:bodyPr/>
                    <a:lstStyle/>
                    <a:p>
                      <a:r>
                        <a:rPr lang="it-IT" dirty="0" smtClean="0"/>
                        <a:t>Obiettivi di integrità e</a:t>
                      </a:r>
                      <a:r>
                        <a:rPr lang="it-IT" baseline="0" dirty="0" smtClean="0"/>
                        <a:t> trasparenza </a:t>
                      </a:r>
                      <a:r>
                        <a:rPr lang="it-IT" dirty="0" smtClean="0"/>
                        <a:t>trasversali a tutte le missioni </a:t>
                      </a:r>
                      <a:endParaRPr lang="it-IT" dirty="0"/>
                    </a:p>
                  </a:txBody>
                  <a:tcPr/>
                </a:tc>
                <a:tc>
                  <a:txBody>
                    <a:bodyPr/>
                    <a:lstStyle/>
                    <a:p>
                      <a:r>
                        <a:rPr lang="it-IT" dirty="0" smtClean="0"/>
                        <a:t>6</a:t>
                      </a:r>
                      <a:endParaRPr lang="it-IT" dirty="0"/>
                    </a:p>
                  </a:txBody>
                  <a:tcPr/>
                </a:tc>
              </a:tr>
              <a:tr h="670832">
                <a:tc>
                  <a:txBody>
                    <a:bodyPr/>
                    <a:lstStyle/>
                    <a:p>
                      <a:r>
                        <a:rPr lang="it-IT" dirty="0" smtClean="0"/>
                        <a:t>MISSIONE 01 - Servizi istituzionali, generali e di gestione</a:t>
                      </a:r>
                    </a:p>
                  </a:txBody>
                  <a:tcPr/>
                </a:tc>
                <a:tc>
                  <a:txBody>
                    <a:bodyPr/>
                    <a:lstStyle/>
                    <a:p>
                      <a:r>
                        <a:rPr lang="it-IT" dirty="0" smtClean="0"/>
                        <a:t>24</a:t>
                      </a:r>
                      <a:endParaRPr lang="it-IT" dirty="0"/>
                    </a:p>
                  </a:txBody>
                  <a:tcPr/>
                </a:tc>
              </a:tr>
              <a:tr h="388658">
                <a:tc>
                  <a:txBody>
                    <a:bodyPr/>
                    <a:lstStyle/>
                    <a:p>
                      <a:r>
                        <a:rPr lang="it-IT" dirty="0" smtClean="0"/>
                        <a:t>MISSIONE 02 - Giustizia</a:t>
                      </a:r>
                      <a:endParaRPr lang="it-IT" dirty="0"/>
                    </a:p>
                  </a:txBody>
                  <a:tcPr/>
                </a:tc>
                <a:tc>
                  <a:txBody>
                    <a:bodyPr/>
                    <a:lstStyle/>
                    <a:p>
                      <a:r>
                        <a:rPr lang="it-IT" dirty="0" smtClean="0"/>
                        <a:t>3</a:t>
                      </a:r>
                      <a:endParaRPr lang="it-IT" dirty="0"/>
                    </a:p>
                  </a:txBody>
                  <a:tcPr/>
                </a:tc>
              </a:tr>
              <a:tr h="670832">
                <a:tc>
                  <a:txBody>
                    <a:bodyPr/>
                    <a:lstStyle/>
                    <a:p>
                      <a:r>
                        <a:rPr lang="it-IT" dirty="0" smtClean="0"/>
                        <a:t>MISSIONE 03 - Ordine pubblico e sicurezza</a:t>
                      </a:r>
                      <a:endParaRPr lang="it-IT" dirty="0"/>
                    </a:p>
                  </a:txBody>
                  <a:tcPr/>
                </a:tc>
                <a:tc>
                  <a:txBody>
                    <a:bodyPr/>
                    <a:lstStyle/>
                    <a:p>
                      <a:r>
                        <a:rPr lang="it-IT" dirty="0" smtClean="0"/>
                        <a:t>4</a:t>
                      </a:r>
                      <a:endParaRPr lang="it-IT" dirty="0"/>
                    </a:p>
                  </a:txBody>
                  <a:tcPr/>
                </a:tc>
              </a:tr>
              <a:tr h="670832">
                <a:tc>
                  <a:txBody>
                    <a:bodyPr/>
                    <a:lstStyle/>
                    <a:p>
                      <a:r>
                        <a:rPr lang="it-IT" dirty="0" smtClean="0"/>
                        <a:t>MISSIONE 04 - Istruzione e diritto allo studio</a:t>
                      </a:r>
                      <a:endParaRPr lang="it-IT" dirty="0"/>
                    </a:p>
                  </a:txBody>
                  <a:tcPr/>
                </a:tc>
                <a:tc>
                  <a:txBody>
                    <a:bodyPr/>
                    <a:lstStyle/>
                    <a:p>
                      <a:r>
                        <a:rPr lang="it-IT" dirty="0" smtClean="0"/>
                        <a:t>7</a:t>
                      </a:r>
                      <a:endParaRPr lang="it-IT" dirty="0"/>
                    </a:p>
                  </a:txBody>
                  <a:tcPr/>
                </a:tc>
              </a:tr>
              <a:tr h="958332">
                <a:tc>
                  <a:txBody>
                    <a:bodyPr/>
                    <a:lstStyle/>
                    <a:p>
                      <a:r>
                        <a:rPr lang="it-IT" dirty="0" smtClean="0"/>
                        <a:t>MISSIONE 05 - Tutela e valorizzazione dei beni e attività culturali</a:t>
                      </a:r>
                      <a:endParaRPr lang="it-IT" dirty="0"/>
                    </a:p>
                  </a:txBody>
                  <a:tcPr/>
                </a:tc>
                <a:tc>
                  <a:txBody>
                    <a:bodyPr/>
                    <a:lstStyle/>
                    <a:p>
                      <a:r>
                        <a:rPr lang="it-IT" dirty="0" smtClean="0"/>
                        <a:t>5</a:t>
                      </a:r>
                      <a:endParaRPr lang="it-IT" dirty="0"/>
                    </a:p>
                  </a:txBody>
                  <a:tcPr/>
                </a:tc>
              </a:tr>
              <a:tr h="670832">
                <a:tc>
                  <a:txBody>
                    <a:bodyPr/>
                    <a:lstStyle/>
                    <a:p>
                      <a:r>
                        <a:rPr lang="it-IT" dirty="0" smtClean="0"/>
                        <a:t>MISSIONE 06 - Politiche giovanili, sport e tempo libero</a:t>
                      </a:r>
                      <a:endParaRPr lang="it-IT" dirty="0"/>
                    </a:p>
                  </a:txBody>
                  <a:tcPr/>
                </a:tc>
                <a:tc>
                  <a:txBody>
                    <a:bodyPr/>
                    <a:lstStyle/>
                    <a:p>
                      <a:r>
                        <a:rPr lang="it-IT" dirty="0" smtClean="0"/>
                        <a:t>5</a:t>
                      </a:r>
                      <a:endParaRPr lang="it-IT" dirty="0"/>
                    </a:p>
                  </a:txBody>
                  <a:tcPr/>
                </a:tc>
              </a:tr>
              <a:tr h="388658">
                <a:tc>
                  <a:txBody>
                    <a:bodyPr/>
                    <a:lstStyle/>
                    <a:p>
                      <a:r>
                        <a:rPr lang="it-IT" dirty="0" smtClean="0"/>
                        <a:t>MISSIONE 07 - Turismo</a:t>
                      </a:r>
                      <a:endParaRPr lang="it-IT" dirty="0"/>
                    </a:p>
                  </a:txBody>
                  <a:tcPr/>
                </a:tc>
                <a:tc>
                  <a:txBody>
                    <a:bodyPr/>
                    <a:lstStyle/>
                    <a:p>
                      <a:r>
                        <a:rPr lang="it-IT" dirty="0" smtClean="0"/>
                        <a:t>5</a:t>
                      </a:r>
                      <a:endParaRPr lang="it-IT" dirty="0"/>
                    </a:p>
                  </a:txBody>
                  <a:tcPr/>
                </a:tc>
              </a:tr>
              <a:tr h="670832">
                <a:tc>
                  <a:txBody>
                    <a:bodyPr/>
                    <a:lstStyle/>
                    <a:p>
                      <a:r>
                        <a:rPr lang="it-IT" dirty="0" smtClean="0"/>
                        <a:t>MISSIONE 08 - Assetto del territorio ed edilizia abitativa</a:t>
                      </a:r>
                      <a:endParaRPr lang="it-IT" dirty="0"/>
                    </a:p>
                  </a:txBody>
                  <a:tcPr/>
                </a:tc>
                <a:tc>
                  <a:txBody>
                    <a:bodyPr/>
                    <a:lstStyle/>
                    <a:p>
                      <a:r>
                        <a:rPr lang="it-IT" dirty="0" smtClean="0"/>
                        <a:t>9</a:t>
                      </a:r>
                      <a:endParaRPr lang="it-IT" dirty="0"/>
                    </a:p>
                  </a:txBody>
                  <a:tcPr/>
                </a:tc>
              </a:tr>
            </a:tbl>
          </a:graphicData>
        </a:graphic>
      </p:graphicFrame>
      <p:graphicFrame>
        <p:nvGraphicFramePr>
          <p:cNvPr id="11" name="Segnaposto contenuto 10"/>
          <p:cNvGraphicFramePr>
            <a:graphicFrameLocks noGrp="1"/>
          </p:cNvGraphicFramePr>
          <p:nvPr>
            <p:ph sz="half" idx="2"/>
            <p:extLst>
              <p:ext uri="{D42A27DB-BD31-4B8C-83A1-F6EECF244321}">
                <p14:modId xmlns:p14="http://schemas.microsoft.com/office/powerpoint/2010/main" val="383942325"/>
              </p:ext>
            </p:extLst>
          </p:nvPr>
        </p:nvGraphicFramePr>
        <p:xfrm>
          <a:off x="4648200" y="980726"/>
          <a:ext cx="4038600" cy="5736341"/>
        </p:xfrm>
        <a:graphic>
          <a:graphicData uri="http://schemas.openxmlformats.org/drawingml/2006/table">
            <a:tbl>
              <a:tblPr firstRow="1" bandRow="1">
                <a:tableStyleId>{5C22544A-7EE6-4342-B048-85BDC9FD1C3A}</a:tableStyleId>
              </a:tblPr>
              <a:tblGrid>
                <a:gridCol w="3596208"/>
                <a:gridCol w="442392"/>
              </a:tblGrid>
              <a:tr h="648074">
                <a:tc>
                  <a:txBody>
                    <a:bodyPr/>
                    <a:lstStyle/>
                    <a:p>
                      <a:r>
                        <a:rPr lang="it-IT" dirty="0" smtClean="0"/>
                        <a:t>MISSIONE 99 - Servizi per conto terzi</a:t>
                      </a:r>
                      <a:endParaRPr lang="it-IT" dirty="0"/>
                    </a:p>
                  </a:txBody>
                  <a:tcPr/>
                </a:tc>
                <a:tc>
                  <a:txBody>
                    <a:bodyPr/>
                    <a:lstStyle/>
                    <a:p>
                      <a:r>
                        <a:rPr lang="it-IT" dirty="0" smtClean="0"/>
                        <a:t>1</a:t>
                      </a:r>
                      <a:endParaRPr lang="it-IT" dirty="0"/>
                    </a:p>
                  </a:txBody>
                  <a:tcPr/>
                </a:tc>
              </a:tr>
              <a:tr h="415929">
                <a:tc>
                  <a:txBody>
                    <a:bodyPr/>
                    <a:lstStyle/>
                    <a:p>
                      <a:r>
                        <a:rPr lang="it-IT" dirty="0" smtClean="0"/>
                        <a:t>MISSIONE 09 - Sviluppo sostenibile e tutela del territorio e dell'ambiente</a:t>
                      </a:r>
                      <a:endParaRPr lang="it-IT" dirty="0"/>
                    </a:p>
                  </a:txBody>
                  <a:tcPr/>
                </a:tc>
                <a:tc>
                  <a:txBody>
                    <a:bodyPr/>
                    <a:lstStyle/>
                    <a:p>
                      <a:r>
                        <a:rPr lang="it-IT" dirty="0" smtClean="0"/>
                        <a:t>4</a:t>
                      </a:r>
                      <a:endParaRPr lang="it-IT" dirty="0"/>
                    </a:p>
                  </a:txBody>
                  <a:tcPr/>
                </a:tc>
              </a:tr>
              <a:tr h="415929">
                <a:tc>
                  <a:txBody>
                    <a:bodyPr/>
                    <a:lstStyle/>
                    <a:p>
                      <a:r>
                        <a:rPr lang="it-IT" dirty="0" smtClean="0"/>
                        <a:t>MISSIONE 10 - Trasporti e diritto alla mobilità</a:t>
                      </a:r>
                      <a:endParaRPr lang="it-IT" dirty="0"/>
                    </a:p>
                  </a:txBody>
                  <a:tcPr/>
                </a:tc>
                <a:tc>
                  <a:txBody>
                    <a:bodyPr/>
                    <a:lstStyle/>
                    <a:p>
                      <a:r>
                        <a:rPr lang="it-IT" dirty="0" smtClean="0"/>
                        <a:t>4</a:t>
                      </a:r>
                      <a:endParaRPr lang="it-IT" dirty="0"/>
                    </a:p>
                  </a:txBody>
                  <a:tcPr/>
                </a:tc>
              </a:tr>
              <a:tr h="415929">
                <a:tc>
                  <a:txBody>
                    <a:bodyPr/>
                    <a:lstStyle/>
                    <a:p>
                      <a:r>
                        <a:rPr lang="it-IT" dirty="0" smtClean="0"/>
                        <a:t>MISSIONE 11 - Soccorso civile</a:t>
                      </a:r>
                      <a:endParaRPr lang="it-IT" dirty="0"/>
                    </a:p>
                  </a:txBody>
                  <a:tcPr/>
                </a:tc>
                <a:tc>
                  <a:txBody>
                    <a:bodyPr/>
                    <a:lstStyle/>
                    <a:p>
                      <a:r>
                        <a:rPr lang="it-IT" dirty="0" smtClean="0"/>
                        <a:t>2</a:t>
                      </a:r>
                      <a:endParaRPr lang="it-IT" dirty="0"/>
                    </a:p>
                  </a:txBody>
                  <a:tcPr/>
                </a:tc>
              </a:tr>
              <a:tr h="415929">
                <a:tc>
                  <a:txBody>
                    <a:bodyPr/>
                    <a:lstStyle/>
                    <a:p>
                      <a:r>
                        <a:rPr lang="it-IT" dirty="0" smtClean="0"/>
                        <a:t>MISSIONE 12 - Diritti sociali, politiche sociali e famiglia</a:t>
                      </a:r>
                      <a:endParaRPr lang="it-IT" dirty="0"/>
                    </a:p>
                  </a:txBody>
                  <a:tcPr/>
                </a:tc>
                <a:tc>
                  <a:txBody>
                    <a:bodyPr/>
                    <a:lstStyle/>
                    <a:p>
                      <a:r>
                        <a:rPr lang="it-IT" dirty="0" smtClean="0"/>
                        <a:t>5</a:t>
                      </a:r>
                      <a:endParaRPr lang="it-IT" dirty="0"/>
                    </a:p>
                  </a:txBody>
                  <a:tcPr/>
                </a:tc>
              </a:tr>
              <a:tr h="415929">
                <a:tc>
                  <a:txBody>
                    <a:bodyPr/>
                    <a:lstStyle/>
                    <a:p>
                      <a:r>
                        <a:rPr lang="it-IT" dirty="0" smtClean="0"/>
                        <a:t>MISSIONE 13 - Tutela della salute</a:t>
                      </a:r>
                      <a:endParaRPr lang="it-IT" dirty="0"/>
                    </a:p>
                  </a:txBody>
                  <a:tcPr/>
                </a:tc>
                <a:tc>
                  <a:txBody>
                    <a:bodyPr/>
                    <a:lstStyle/>
                    <a:p>
                      <a:r>
                        <a:rPr lang="it-IT" dirty="0" smtClean="0"/>
                        <a:t>4</a:t>
                      </a:r>
                      <a:endParaRPr lang="it-IT" dirty="0"/>
                    </a:p>
                  </a:txBody>
                  <a:tcPr/>
                </a:tc>
              </a:tr>
              <a:tr h="415929">
                <a:tc>
                  <a:txBody>
                    <a:bodyPr/>
                    <a:lstStyle/>
                    <a:p>
                      <a:r>
                        <a:rPr lang="it-IT" dirty="0" smtClean="0"/>
                        <a:t>MISSIONE 14 - Sviluppo economico e competitività</a:t>
                      </a:r>
                      <a:endParaRPr lang="it-IT" dirty="0"/>
                    </a:p>
                  </a:txBody>
                  <a:tcPr/>
                </a:tc>
                <a:tc>
                  <a:txBody>
                    <a:bodyPr/>
                    <a:lstStyle/>
                    <a:p>
                      <a:r>
                        <a:rPr lang="it-IT" dirty="0" smtClean="0"/>
                        <a:t>8</a:t>
                      </a:r>
                      <a:endParaRPr lang="it-IT" dirty="0"/>
                    </a:p>
                  </a:txBody>
                  <a:tcPr/>
                </a:tc>
              </a:tr>
              <a:tr h="415929">
                <a:tc>
                  <a:txBody>
                    <a:bodyPr/>
                    <a:lstStyle/>
                    <a:p>
                      <a:r>
                        <a:rPr lang="it-IT" dirty="0" smtClean="0"/>
                        <a:t>MISSIONE 16 - Agricoltura, politiche agroalimentari e pesca</a:t>
                      </a:r>
                      <a:endParaRPr lang="it-IT" dirty="0"/>
                    </a:p>
                  </a:txBody>
                  <a:tcPr/>
                </a:tc>
                <a:tc>
                  <a:txBody>
                    <a:bodyPr/>
                    <a:lstStyle/>
                    <a:p>
                      <a:r>
                        <a:rPr lang="it-IT" dirty="0" smtClean="0"/>
                        <a:t>6</a:t>
                      </a:r>
                      <a:endParaRPr lang="it-IT" dirty="0"/>
                    </a:p>
                  </a:txBody>
                  <a:tcPr/>
                </a:tc>
              </a:tr>
              <a:tr h="415929">
                <a:tc>
                  <a:txBody>
                    <a:bodyPr/>
                    <a:lstStyle/>
                    <a:p>
                      <a:r>
                        <a:rPr lang="it-IT" dirty="0" smtClean="0"/>
                        <a:t>MISSIONE 20 - Fondi e accantonamenti</a:t>
                      </a:r>
                      <a:endParaRPr lang="it-IT" dirty="0"/>
                    </a:p>
                  </a:txBody>
                  <a:tcPr/>
                </a:tc>
                <a:tc>
                  <a:txBody>
                    <a:bodyPr/>
                    <a:lstStyle/>
                    <a:p>
                      <a:r>
                        <a:rPr lang="it-IT" dirty="0" smtClean="0"/>
                        <a:t>1</a:t>
                      </a:r>
                      <a:endParaRPr lang="it-IT" dirty="0"/>
                    </a:p>
                  </a:txBody>
                  <a:tcPr/>
                </a:tc>
              </a:tr>
              <a:tr h="415929">
                <a:tc>
                  <a:txBody>
                    <a:bodyPr/>
                    <a:lstStyle/>
                    <a:p>
                      <a:r>
                        <a:rPr lang="it-IT" dirty="0" smtClean="0"/>
                        <a:t>MISSIONE 50 - Debito pubblico</a:t>
                      </a:r>
                      <a:endParaRPr lang="it-IT" dirty="0"/>
                    </a:p>
                  </a:txBody>
                  <a:tcPr/>
                </a:tc>
                <a:tc>
                  <a:txBody>
                    <a:bodyPr/>
                    <a:lstStyle/>
                    <a:p>
                      <a:r>
                        <a:rPr lang="it-IT" dirty="0" smtClean="0"/>
                        <a:t>1</a:t>
                      </a:r>
                      <a:endParaRPr lang="it-IT" dirty="0"/>
                    </a:p>
                  </a:txBody>
                  <a:tcPr/>
                </a:tc>
              </a:tr>
            </a:tbl>
          </a:graphicData>
        </a:graphic>
      </p:graphicFrame>
      <p:sp>
        <p:nvSpPr>
          <p:cNvPr id="12" name="Segnaposto piè di pagina 11"/>
          <p:cNvSpPr>
            <a:spLocks noGrp="1"/>
          </p:cNvSpPr>
          <p:nvPr>
            <p:ph type="ftr" sz="quarter" idx="11"/>
          </p:nvPr>
        </p:nvSpPr>
        <p:spPr>
          <a:xfrm>
            <a:off x="179512" y="18288"/>
            <a:ext cx="7364288" cy="314368"/>
          </a:xfrm>
        </p:spPr>
        <p:txBody>
          <a:bodyPr/>
          <a:lstStyle/>
          <a:p>
            <a:pPr algn="l"/>
            <a:r>
              <a:rPr lang="it-IT" smtClean="0"/>
              <a:t>giornata della trasparenza 2015 - a cura del r.p.c. dott. Lazzaro Francesco</a:t>
            </a:r>
            <a:endParaRPr lang="it-IT"/>
          </a:p>
        </p:txBody>
      </p:sp>
      <p:sp>
        <p:nvSpPr>
          <p:cNvPr id="14" name="Segnaposto numero diapositiva 13"/>
          <p:cNvSpPr>
            <a:spLocks noGrp="1"/>
          </p:cNvSpPr>
          <p:nvPr>
            <p:ph type="sldNum" sz="quarter" idx="12"/>
          </p:nvPr>
        </p:nvSpPr>
        <p:spPr/>
        <p:txBody>
          <a:bodyPr/>
          <a:lstStyle/>
          <a:p>
            <a:fld id="{B007B441-5312-499D-93C3-6E37886527FA}" type="slidenum">
              <a:rPr lang="it-IT" smtClean="0"/>
              <a:pPr/>
              <a:t>14</a:t>
            </a:fld>
            <a:endParaRPr lang="it-IT"/>
          </a:p>
        </p:txBody>
      </p:sp>
    </p:spTree>
    <p:extLst>
      <p:ext uri="{BB962C8B-B14F-4D97-AF65-F5344CB8AC3E}">
        <p14:creationId xmlns:p14="http://schemas.microsoft.com/office/powerpoint/2010/main" val="467641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476672"/>
            <a:ext cx="8496944" cy="1143000"/>
          </a:xfrm>
        </p:spPr>
        <p:txBody>
          <a:bodyPr>
            <a:noAutofit/>
          </a:bodyPr>
          <a:lstStyle/>
          <a:p>
            <a:pPr algn="ctr"/>
            <a:r>
              <a:rPr lang="it-IT" sz="3600" dirty="0" smtClean="0"/>
              <a:t>il piano di prevenzione della corruzione : finalità</a:t>
            </a:r>
            <a:endParaRPr lang="it-IT" sz="3600" dirty="0"/>
          </a:p>
        </p:txBody>
      </p:sp>
      <p:sp>
        <p:nvSpPr>
          <p:cNvPr id="3" name="Segnaposto contenuto 2"/>
          <p:cNvSpPr>
            <a:spLocks noGrp="1"/>
          </p:cNvSpPr>
          <p:nvPr>
            <p:ph idx="1"/>
          </p:nvPr>
        </p:nvSpPr>
        <p:spPr/>
        <p:txBody>
          <a:bodyPr>
            <a:normAutofit lnSpcReduction="10000"/>
          </a:bodyPr>
          <a:lstStyle/>
          <a:p>
            <a:pPr algn="just"/>
            <a:r>
              <a:rPr lang="it-IT" dirty="0" smtClean="0"/>
              <a:t>Le pubbliche amministrazioni, ai sensi dell’art. 1, commi 5 e 60, della l. n. 190 del 2012 debbono adottare il </a:t>
            </a:r>
            <a:r>
              <a:rPr lang="it-IT" dirty="0" smtClean="0"/>
              <a:t>Piano Triennale di Prevenzione della Corruzione.</a:t>
            </a:r>
            <a:endParaRPr lang="it-IT" dirty="0" smtClean="0"/>
          </a:p>
          <a:p>
            <a:pPr algn="just"/>
            <a:r>
              <a:rPr lang="it-IT" dirty="0" smtClean="0"/>
              <a:t>Il </a:t>
            </a:r>
            <a:r>
              <a:rPr lang="it-IT" dirty="0" err="1" smtClean="0"/>
              <a:t>P.T.P.C.</a:t>
            </a:r>
            <a:r>
              <a:rPr lang="it-IT" dirty="0" smtClean="0"/>
              <a:t> rappresenta il documento fondamentale dell’amministrazione per la definizione della strategia di prevenzione all’interno di ciascuna amministrazione. </a:t>
            </a:r>
          </a:p>
          <a:p>
            <a:pPr algn="just"/>
            <a:r>
              <a:rPr lang="it-IT" dirty="0" smtClean="0"/>
              <a:t>Il Piano è un documento di natura programmatica che ingloba tutte le misure di </a:t>
            </a:r>
            <a:r>
              <a:rPr lang="it-IT" dirty="0" smtClean="0"/>
              <a:t>prevenzione, di contenuto organizzativo, utili a garantire: </a:t>
            </a:r>
          </a:p>
          <a:p>
            <a:pPr lvl="1" algn="just">
              <a:buFont typeface="Wingdings" panose="05000000000000000000" pitchFamily="2" charset="2"/>
              <a:buChar char="Ø"/>
            </a:pPr>
            <a:r>
              <a:rPr lang="it-IT" dirty="0" smtClean="0"/>
              <a:t> </a:t>
            </a:r>
            <a:r>
              <a:rPr lang="it-IT" b="1" dirty="0" smtClean="0"/>
              <a:t>l’imparzialità oggettiva, assicurando condizioni operative e di contesto che consentano scelte imparziali</a:t>
            </a:r>
          </a:p>
          <a:p>
            <a:pPr lvl="1" algn="just">
              <a:buFont typeface="Wingdings" panose="05000000000000000000" pitchFamily="2" charset="2"/>
              <a:buChar char="Ø"/>
            </a:pPr>
            <a:r>
              <a:rPr lang="it-IT" b="1" dirty="0" smtClean="0"/>
              <a:t>L’imparzialità soggettiva del dirigente\funzionario, riducendo i casi di potenziale ascolto privilegiato di interessi particolari in conflitto con l’interesse generale</a:t>
            </a:r>
            <a:r>
              <a:rPr lang="it-IT" b="1" dirty="0" smtClean="0"/>
              <a:t>.</a:t>
            </a:r>
            <a:endParaRPr lang="it-IT" b="1" dirty="0" smtClean="0"/>
          </a:p>
          <a:p>
            <a:pPr algn="just">
              <a:buNone/>
            </a:pPr>
            <a:endParaRPr lang="it-IT" dirty="0"/>
          </a:p>
        </p:txBody>
      </p:sp>
      <p:sp>
        <p:nvSpPr>
          <p:cNvPr id="4" name="Segnaposto piè di pagina 3"/>
          <p:cNvSpPr>
            <a:spLocks noGrp="1"/>
          </p:cNvSpPr>
          <p:nvPr>
            <p:ph type="ftr" sz="quarter" idx="11"/>
          </p:nvPr>
        </p:nvSpPr>
        <p:spPr>
          <a:xfrm>
            <a:off x="107504" y="18288"/>
            <a:ext cx="7436296" cy="314368"/>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6" name="Segnaposto numero diapositiva 5"/>
          <p:cNvSpPr>
            <a:spLocks noGrp="1"/>
          </p:cNvSpPr>
          <p:nvPr>
            <p:ph type="sldNum" sz="quarter" idx="12"/>
          </p:nvPr>
        </p:nvSpPr>
        <p:spPr/>
        <p:txBody>
          <a:bodyPr/>
          <a:lstStyle/>
          <a:p>
            <a:fld id="{B007B441-5312-499D-93C3-6E37886527FA}" type="slidenum">
              <a:rPr lang="it-IT" smtClean="0"/>
              <a:pPr/>
              <a:t>15</a:t>
            </a:fld>
            <a:endParaRPr lang="it-I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591344"/>
          </a:xfrm>
        </p:spPr>
        <p:txBody>
          <a:bodyPr>
            <a:noAutofit/>
          </a:bodyPr>
          <a:lstStyle/>
          <a:p>
            <a:pPr algn="ctr"/>
            <a:r>
              <a:rPr lang="it-IT" sz="3000" dirty="0" smtClean="0"/>
              <a:t>il </a:t>
            </a:r>
            <a:r>
              <a:rPr lang="it-IT" sz="3000" dirty="0" smtClean="0"/>
              <a:t>piano di prevenzione della corruzione: </a:t>
            </a:r>
            <a:r>
              <a:rPr lang="it-IT" sz="3000" dirty="0" smtClean="0"/>
              <a:t>contenuti</a:t>
            </a:r>
            <a:endParaRPr lang="it-IT" sz="3000" dirty="0"/>
          </a:p>
        </p:txBody>
      </p:sp>
      <p:sp>
        <p:nvSpPr>
          <p:cNvPr id="3" name="Segnaposto piè di pagina 2"/>
          <p:cNvSpPr>
            <a:spLocks noGrp="1"/>
          </p:cNvSpPr>
          <p:nvPr>
            <p:ph type="ftr" sz="quarter" idx="11"/>
          </p:nvPr>
        </p:nvSpPr>
        <p:spPr>
          <a:xfrm>
            <a:off x="179512" y="18288"/>
            <a:ext cx="7364288" cy="314368"/>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5" name="Segnaposto numero diapositiva 4"/>
          <p:cNvSpPr>
            <a:spLocks noGrp="1"/>
          </p:cNvSpPr>
          <p:nvPr>
            <p:ph type="sldNum" sz="quarter" idx="12"/>
          </p:nvPr>
        </p:nvSpPr>
        <p:spPr/>
        <p:txBody>
          <a:bodyPr/>
          <a:lstStyle/>
          <a:p>
            <a:fld id="{B007B441-5312-499D-93C3-6E37886527FA}" type="slidenum">
              <a:rPr lang="it-IT" smtClean="0"/>
              <a:pPr/>
              <a:t>16</a:t>
            </a:fld>
            <a:endParaRPr lang="it-IT"/>
          </a:p>
        </p:txBody>
      </p:sp>
      <p:graphicFrame>
        <p:nvGraphicFramePr>
          <p:cNvPr id="6" name="Diagramma 5"/>
          <p:cNvGraphicFramePr/>
          <p:nvPr>
            <p:extLst>
              <p:ext uri="{D42A27DB-BD31-4B8C-83A1-F6EECF244321}">
                <p14:modId xmlns:p14="http://schemas.microsoft.com/office/powerpoint/2010/main" val="1756770609"/>
              </p:ext>
            </p:extLst>
          </p:nvPr>
        </p:nvGraphicFramePr>
        <p:xfrm>
          <a:off x="467544" y="1412776"/>
          <a:ext cx="8064896" cy="4984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ttangolo arrotondato 6"/>
          <p:cNvSpPr/>
          <p:nvPr/>
        </p:nvSpPr>
        <p:spPr>
          <a:xfrm>
            <a:off x="3923928" y="2636912"/>
            <a:ext cx="1872208" cy="22322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Coinvolgimento attori interni (organi politici e burocratici)</a:t>
            </a:r>
          </a:p>
          <a:p>
            <a:pPr algn="ctr"/>
            <a:r>
              <a:rPr lang="it-IT" dirty="0" smtClean="0"/>
              <a:t>ed esterni (cittadini e stakeholder)</a:t>
            </a:r>
          </a:p>
          <a:p>
            <a:pPr algn="ctr"/>
            <a:endParaRPr lang="it-IT" dirty="0"/>
          </a:p>
        </p:txBody>
      </p:sp>
      <p:sp>
        <p:nvSpPr>
          <p:cNvPr id="13" name="Callout con freccia a destra 12"/>
          <p:cNvSpPr/>
          <p:nvPr/>
        </p:nvSpPr>
        <p:spPr>
          <a:xfrm>
            <a:off x="683568" y="5373216"/>
            <a:ext cx="2376264" cy="936104"/>
          </a:xfrm>
          <a:prstGeom prst="rightArrow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Piano per la trasparenza</a:t>
            </a:r>
            <a:endParaRPr lang="it-IT" dirty="0"/>
          </a:p>
        </p:txBody>
      </p:sp>
      <p:sp>
        <p:nvSpPr>
          <p:cNvPr id="14" name="Callout con freccia a sinistra 13"/>
          <p:cNvSpPr/>
          <p:nvPr/>
        </p:nvSpPr>
        <p:spPr>
          <a:xfrm>
            <a:off x="6516216" y="5373216"/>
            <a:ext cx="2304256" cy="936104"/>
          </a:xfrm>
          <a:prstGeom prst="leftArrow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Piano della performance</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3746402866"/>
              </p:ext>
            </p:extLst>
          </p:nvPr>
        </p:nvGraphicFramePr>
        <p:xfrm>
          <a:off x="611559" y="1052735"/>
          <a:ext cx="8136905" cy="5261637"/>
        </p:xfrm>
        <a:graphic>
          <a:graphicData uri="http://schemas.openxmlformats.org/drawingml/2006/table">
            <a:tbl>
              <a:tblPr/>
              <a:tblGrid>
                <a:gridCol w="3960441"/>
                <a:gridCol w="792088"/>
                <a:gridCol w="792088"/>
                <a:gridCol w="864096"/>
                <a:gridCol w="1080120"/>
                <a:gridCol w="648072"/>
              </a:tblGrid>
              <a:tr h="525368">
                <a:tc>
                  <a:txBody>
                    <a:bodyPr/>
                    <a:lstStyle/>
                    <a:p>
                      <a:pPr algn="just">
                        <a:spcAft>
                          <a:spcPts val="0"/>
                        </a:spcAft>
                      </a:pPr>
                      <a:r>
                        <a:rPr lang="it-IT" sz="2000" b="1" dirty="0" smtClean="0">
                          <a:solidFill>
                            <a:srgbClr val="000000"/>
                          </a:solidFill>
                          <a:latin typeface="Arial"/>
                          <a:ea typeface="Calibri"/>
                          <a:cs typeface="Times New Roman"/>
                        </a:rPr>
                        <a:t>Aree di rischio</a:t>
                      </a:r>
                      <a:endParaRPr lang="it-IT" sz="2000" dirty="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a:noFill/>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200" b="1" smtClean="0">
                          <a:solidFill>
                            <a:srgbClr val="000000"/>
                          </a:solidFill>
                          <a:latin typeface="Arial"/>
                          <a:ea typeface="Calibri"/>
                          <a:cs typeface="Times New Roman"/>
                        </a:rPr>
                        <a:t>Processi</a:t>
                      </a:r>
                      <a:endParaRPr lang="it-IT" sz="1200"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EDF6F9"/>
                    </a:solidFill>
                  </a:tcPr>
                </a:tc>
                <a:tc>
                  <a:txBody>
                    <a:bodyPr/>
                    <a:lstStyle/>
                    <a:p>
                      <a:pPr algn="just">
                        <a:spcAft>
                          <a:spcPts val="0"/>
                        </a:spcAft>
                      </a:pPr>
                      <a:r>
                        <a:rPr lang="it-IT" sz="1200" b="1" smtClean="0">
                          <a:solidFill>
                            <a:srgbClr val="000000"/>
                          </a:solidFill>
                          <a:latin typeface="Arial"/>
                          <a:ea typeface="Calibri"/>
                          <a:cs typeface="Times New Roman"/>
                        </a:rPr>
                        <a:t>Fattori di rischio</a:t>
                      </a:r>
                      <a:endParaRPr lang="it-IT" sz="1200"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EDF6F9"/>
                    </a:solidFill>
                  </a:tcPr>
                </a:tc>
                <a:tc>
                  <a:txBody>
                    <a:bodyPr/>
                    <a:lstStyle/>
                    <a:p>
                      <a:pPr algn="just">
                        <a:spcAft>
                          <a:spcPts val="0"/>
                        </a:spcAft>
                      </a:pPr>
                      <a:r>
                        <a:rPr lang="it-IT" sz="1200" b="1" smtClean="0">
                          <a:solidFill>
                            <a:srgbClr val="000000"/>
                          </a:solidFill>
                          <a:latin typeface="Arial"/>
                          <a:ea typeface="Calibri"/>
                          <a:cs typeface="Times New Roman"/>
                        </a:rPr>
                        <a:t>Rischio medio alto</a:t>
                      </a:r>
                      <a:endParaRPr lang="it-IT" sz="1200"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EDF6F9"/>
                    </a:solidFill>
                  </a:tcPr>
                </a:tc>
                <a:tc>
                  <a:txBody>
                    <a:bodyPr/>
                    <a:lstStyle/>
                    <a:p>
                      <a:pPr algn="just">
                        <a:spcAft>
                          <a:spcPts val="0"/>
                        </a:spcAft>
                      </a:pPr>
                      <a:r>
                        <a:rPr lang="it-IT" sz="1200" b="1" dirty="0" smtClean="0">
                          <a:solidFill>
                            <a:srgbClr val="000000"/>
                          </a:solidFill>
                          <a:latin typeface="Arial"/>
                          <a:ea typeface="Calibri"/>
                          <a:cs typeface="Times New Roman"/>
                        </a:rPr>
                        <a:t>Rischio medio basso</a:t>
                      </a:r>
                      <a:endParaRPr lang="it-IT" sz="1200"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EDF6F9"/>
                    </a:solidFill>
                  </a:tcPr>
                </a:tc>
                <a:tc>
                  <a:txBody>
                    <a:bodyPr/>
                    <a:lstStyle/>
                    <a:p>
                      <a:pPr algn="just">
                        <a:spcAft>
                          <a:spcPts val="0"/>
                        </a:spcAft>
                      </a:pPr>
                      <a:r>
                        <a:rPr lang="it-IT" sz="1200" b="1" smtClean="0">
                          <a:solidFill>
                            <a:srgbClr val="000000"/>
                          </a:solidFill>
                          <a:latin typeface="Arial"/>
                          <a:ea typeface="Calibri"/>
                          <a:cs typeface="Times New Roman"/>
                        </a:rPr>
                        <a:t>Rischio basso</a:t>
                      </a:r>
                      <a:endParaRPr lang="it-IT" sz="1200"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EDF6F9"/>
                    </a:solidFill>
                  </a:tcPr>
                </a:tc>
              </a:tr>
              <a:tr h="485204">
                <a:tc>
                  <a:txBody>
                    <a:bodyPr/>
                    <a:lstStyle/>
                    <a:p>
                      <a:pPr algn="just">
                        <a:spcAft>
                          <a:spcPts val="0"/>
                        </a:spcAft>
                      </a:pPr>
                      <a:r>
                        <a:rPr lang="it-IT" sz="1600" b="1" dirty="0" smtClean="0">
                          <a:solidFill>
                            <a:srgbClr val="000000"/>
                          </a:solidFill>
                          <a:latin typeface="Arial"/>
                          <a:ea typeface="Calibri"/>
                          <a:cs typeface="Times New Roman"/>
                        </a:rPr>
                        <a:t>acquisizione e progressione del personale</a:t>
                      </a:r>
                      <a:endParaRPr lang="it-IT" sz="1600" dirty="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600" b="1" dirty="0" smtClean="0">
                          <a:solidFill>
                            <a:srgbClr val="000000"/>
                          </a:solidFill>
                          <a:latin typeface="Arial"/>
                          <a:ea typeface="Calibri"/>
                          <a:cs typeface="Times New Roman"/>
                        </a:rPr>
                        <a:t>6</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11</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dirty="0" smtClean="0">
                          <a:solidFill>
                            <a:srgbClr val="000000"/>
                          </a:solidFill>
                          <a:latin typeface="Arial"/>
                          <a:ea typeface="Calibri"/>
                          <a:cs typeface="Times New Roman"/>
                        </a:rPr>
                        <a:t>4</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7</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r>
              <a:tr h="321005">
                <a:tc>
                  <a:txBody>
                    <a:bodyPr/>
                    <a:lstStyle/>
                    <a:p>
                      <a:pPr algn="just">
                        <a:spcAft>
                          <a:spcPts val="0"/>
                        </a:spcAft>
                      </a:pPr>
                      <a:r>
                        <a:rPr lang="it-IT" sz="1600" b="1" smtClean="0">
                          <a:solidFill>
                            <a:srgbClr val="000000"/>
                          </a:solidFill>
                          <a:latin typeface="Arial"/>
                          <a:ea typeface="Calibri"/>
                          <a:cs typeface="Times New Roman"/>
                        </a:rPr>
                        <a:t>affidamento di lavori, servizi e forniture</a:t>
                      </a:r>
                      <a:endParaRPr lang="it-IT" sz="1600" dirty="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600" b="1" smtClean="0">
                          <a:solidFill>
                            <a:srgbClr val="000000"/>
                          </a:solidFill>
                          <a:latin typeface="Arial"/>
                          <a:ea typeface="Calibri"/>
                          <a:cs typeface="Times New Roman"/>
                        </a:rPr>
                        <a:t>16</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18</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dirty="0" smtClean="0">
                          <a:solidFill>
                            <a:srgbClr val="000000"/>
                          </a:solidFill>
                          <a:latin typeface="Arial"/>
                          <a:ea typeface="Calibri"/>
                          <a:cs typeface="Times New Roman"/>
                        </a:rPr>
                        <a:t>12</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6</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r>
              <a:tr h="711806">
                <a:tc>
                  <a:txBody>
                    <a:bodyPr/>
                    <a:lstStyle/>
                    <a:p>
                      <a:pPr algn="just">
                        <a:spcAft>
                          <a:spcPts val="0"/>
                        </a:spcAft>
                      </a:pPr>
                      <a:r>
                        <a:rPr lang="it-IT" sz="1600" b="1" dirty="0" smtClean="0">
                          <a:solidFill>
                            <a:srgbClr val="000000"/>
                          </a:solidFill>
                          <a:latin typeface="Arial"/>
                          <a:ea typeface="Calibri"/>
                          <a:cs typeface="Times New Roman"/>
                        </a:rPr>
                        <a:t>Provvedimenti privi di effetto economico diretto ed immediato per il destinatario</a:t>
                      </a:r>
                      <a:endParaRPr lang="it-IT" sz="1600" dirty="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600" b="1" smtClean="0">
                          <a:solidFill>
                            <a:srgbClr val="000000"/>
                          </a:solidFill>
                          <a:latin typeface="Arial"/>
                          <a:ea typeface="Calibri"/>
                          <a:cs typeface="Times New Roman"/>
                        </a:rPr>
                        <a:t>6</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12</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2</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10</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r>
              <a:tr h="983366">
                <a:tc>
                  <a:txBody>
                    <a:bodyPr/>
                    <a:lstStyle/>
                    <a:p>
                      <a:pPr algn="just">
                        <a:spcAft>
                          <a:spcPts val="0"/>
                        </a:spcAft>
                      </a:pPr>
                      <a:r>
                        <a:rPr lang="it-IT" sz="1600" b="1" dirty="0" smtClean="0">
                          <a:solidFill>
                            <a:srgbClr val="000000"/>
                          </a:solidFill>
                          <a:latin typeface="Arial"/>
                          <a:ea typeface="Calibri"/>
                          <a:cs typeface="Times New Roman"/>
                        </a:rPr>
                        <a:t>Provvedimenti con effetto economico diretto ed immediato per il destinatario (contributi, benefici e vantaggi economici)</a:t>
                      </a:r>
                      <a:endParaRPr lang="it-IT" sz="1600" dirty="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600" b="1" smtClean="0">
                          <a:solidFill>
                            <a:srgbClr val="000000"/>
                          </a:solidFill>
                          <a:latin typeface="Arial"/>
                          <a:ea typeface="Calibri"/>
                          <a:cs typeface="Times New Roman"/>
                        </a:rPr>
                        <a:t>3</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6</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dirty="0" smtClean="0">
                          <a:solidFill>
                            <a:srgbClr val="000000"/>
                          </a:solidFill>
                          <a:latin typeface="Arial"/>
                          <a:ea typeface="Calibri"/>
                          <a:cs typeface="Times New Roman"/>
                        </a:rPr>
                        <a:t>6</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dirty="0" smtClean="0">
                          <a:solidFill>
                            <a:srgbClr val="000000"/>
                          </a:solidFill>
                          <a:latin typeface="Arial"/>
                          <a:ea typeface="Calibri"/>
                          <a:cs typeface="Times New Roman"/>
                        </a:rPr>
                        <a:t>0</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r>
              <a:tr h="485204">
                <a:tc>
                  <a:txBody>
                    <a:bodyPr/>
                    <a:lstStyle/>
                    <a:p>
                      <a:pPr algn="just">
                        <a:spcAft>
                          <a:spcPts val="0"/>
                        </a:spcAft>
                      </a:pPr>
                      <a:r>
                        <a:rPr lang="it-IT" sz="1600" b="1" smtClean="0">
                          <a:solidFill>
                            <a:srgbClr val="000000"/>
                          </a:solidFill>
                          <a:latin typeface="Arial"/>
                          <a:ea typeface="Calibri"/>
                          <a:cs typeface="Times New Roman"/>
                        </a:rPr>
                        <a:t>gestione risorse economiche e finanziarie</a:t>
                      </a:r>
                      <a:endParaRPr lang="it-IT" sz="160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600" b="1" smtClean="0">
                          <a:solidFill>
                            <a:srgbClr val="000000"/>
                          </a:solidFill>
                          <a:latin typeface="Arial"/>
                          <a:ea typeface="Calibri"/>
                          <a:cs typeface="Times New Roman"/>
                        </a:rPr>
                        <a:t>4</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7</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7</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r>
              <a:tr h="321005">
                <a:tc>
                  <a:txBody>
                    <a:bodyPr/>
                    <a:lstStyle/>
                    <a:p>
                      <a:pPr algn="just">
                        <a:spcAft>
                          <a:spcPts val="0"/>
                        </a:spcAft>
                      </a:pPr>
                      <a:r>
                        <a:rPr lang="it-IT" sz="1600" b="1" smtClean="0">
                          <a:solidFill>
                            <a:srgbClr val="000000"/>
                          </a:solidFill>
                          <a:latin typeface="Arial"/>
                          <a:ea typeface="Calibri"/>
                          <a:cs typeface="Times New Roman"/>
                        </a:rPr>
                        <a:t>pianificazione territoriale ed urbanistica</a:t>
                      </a:r>
                      <a:endParaRPr lang="it-IT" sz="160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600" b="1" smtClean="0">
                          <a:solidFill>
                            <a:srgbClr val="000000"/>
                          </a:solidFill>
                          <a:latin typeface="Arial"/>
                          <a:ea typeface="Calibri"/>
                          <a:cs typeface="Times New Roman"/>
                        </a:rPr>
                        <a:t>5</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6</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6</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r>
              <a:tr h="642013">
                <a:tc>
                  <a:txBody>
                    <a:bodyPr/>
                    <a:lstStyle/>
                    <a:p>
                      <a:pPr algn="just">
                        <a:spcAft>
                          <a:spcPts val="0"/>
                        </a:spcAft>
                      </a:pPr>
                      <a:r>
                        <a:rPr lang="it-IT" sz="1600" b="1" smtClean="0">
                          <a:solidFill>
                            <a:srgbClr val="000000"/>
                          </a:solidFill>
                          <a:latin typeface="Arial"/>
                          <a:ea typeface="Calibri"/>
                          <a:cs typeface="Times New Roman"/>
                        </a:rPr>
                        <a:t>amministrazione pubblica in forma privata: società, fondazioni e istituzioni</a:t>
                      </a:r>
                      <a:endParaRPr lang="it-IT" sz="160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600" b="1" smtClean="0">
                          <a:solidFill>
                            <a:srgbClr val="000000"/>
                          </a:solidFill>
                          <a:latin typeface="Arial"/>
                          <a:ea typeface="Calibri"/>
                          <a:cs typeface="Times New Roman"/>
                        </a:rPr>
                        <a:t>3</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4</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4</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r>
              <a:tr h="242602">
                <a:tc>
                  <a:txBody>
                    <a:bodyPr/>
                    <a:lstStyle/>
                    <a:p>
                      <a:pPr algn="just">
                        <a:spcAft>
                          <a:spcPts val="0"/>
                        </a:spcAft>
                      </a:pPr>
                      <a:r>
                        <a:rPr lang="it-IT" sz="1600" b="1" smtClean="0">
                          <a:solidFill>
                            <a:srgbClr val="000000"/>
                          </a:solidFill>
                          <a:latin typeface="Arial"/>
                          <a:ea typeface="Calibri"/>
                          <a:cs typeface="Times New Roman"/>
                        </a:rPr>
                        <a:t>legale e contenzioso</a:t>
                      </a:r>
                      <a:endParaRPr lang="it-IT" sz="160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600" b="1" smtClean="0">
                          <a:solidFill>
                            <a:srgbClr val="000000"/>
                          </a:solidFill>
                          <a:latin typeface="Arial"/>
                          <a:ea typeface="Calibri"/>
                          <a:cs typeface="Times New Roman"/>
                        </a:rPr>
                        <a:t>3</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7</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1</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6</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r>
              <a:tr h="243622">
                <a:tc>
                  <a:txBody>
                    <a:bodyPr/>
                    <a:lstStyle/>
                    <a:p>
                      <a:pPr algn="just">
                        <a:spcAft>
                          <a:spcPts val="0"/>
                        </a:spcAft>
                      </a:pPr>
                      <a:r>
                        <a:rPr lang="it-IT" sz="1600" b="1" smtClean="0">
                          <a:solidFill>
                            <a:srgbClr val="000000"/>
                          </a:solidFill>
                          <a:latin typeface="Arial"/>
                          <a:ea typeface="Calibri"/>
                          <a:cs typeface="Times New Roman"/>
                        </a:rPr>
                        <a:t>Organi di indirizzo politico</a:t>
                      </a:r>
                      <a:endParaRPr lang="it-IT" sz="1600" dirty="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FFFFFF"/>
                    </a:solidFill>
                  </a:tcPr>
                </a:tc>
                <a:tc>
                  <a:txBody>
                    <a:bodyPr/>
                    <a:lstStyle/>
                    <a:p>
                      <a:pPr algn="just">
                        <a:spcAft>
                          <a:spcPts val="0"/>
                        </a:spcAft>
                      </a:pPr>
                      <a:r>
                        <a:rPr lang="it-IT" sz="1600" b="1" smtClean="0">
                          <a:solidFill>
                            <a:srgbClr val="000000"/>
                          </a:solidFill>
                          <a:latin typeface="Arial"/>
                          <a:ea typeface="Calibri"/>
                          <a:cs typeface="Times New Roman"/>
                        </a:rPr>
                        <a:t>2</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3</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2</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1</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just">
                        <a:spcAft>
                          <a:spcPts val="0"/>
                        </a:spcAft>
                      </a:pPr>
                      <a:r>
                        <a:rPr lang="it-IT" sz="1600" b="1" smtClean="0">
                          <a:solidFill>
                            <a:srgbClr val="000000"/>
                          </a:solidFill>
                          <a:latin typeface="Arial"/>
                          <a:ea typeface="Calibri"/>
                          <a:cs typeface="Times New Roman"/>
                        </a:rPr>
                        <a:t>0</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r>
              <a:tr h="272927">
                <a:tc>
                  <a:txBody>
                    <a:bodyPr/>
                    <a:lstStyle/>
                    <a:p>
                      <a:pPr algn="r">
                        <a:spcAft>
                          <a:spcPts val="0"/>
                        </a:spcAft>
                      </a:pPr>
                      <a:r>
                        <a:rPr lang="it-IT" sz="1800" b="1" dirty="0" smtClean="0">
                          <a:solidFill>
                            <a:srgbClr val="000000"/>
                          </a:solidFill>
                          <a:latin typeface="Arial"/>
                          <a:ea typeface="Calibri"/>
                          <a:cs typeface="Times New Roman"/>
                        </a:rPr>
                        <a:t>TOTALE</a:t>
                      </a:r>
                      <a:endParaRPr lang="it-IT" sz="1800" dirty="0">
                        <a:latin typeface="Times New Roman"/>
                        <a:ea typeface="Times New Roman"/>
                        <a:cs typeface="Times New Roman"/>
                      </a:endParaRPr>
                    </a:p>
                  </a:txBody>
                  <a:tcPr marL="48509" marR="48509" marT="0" marB="0">
                    <a:lnL>
                      <a:noFill/>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a:noFill/>
                    </a:lnB>
                    <a:solidFill>
                      <a:srgbClr val="FFFFFF"/>
                    </a:solidFill>
                  </a:tcPr>
                </a:tc>
                <a:tc>
                  <a:txBody>
                    <a:bodyPr/>
                    <a:lstStyle/>
                    <a:p>
                      <a:pPr algn="just">
                        <a:spcAft>
                          <a:spcPts val="0"/>
                        </a:spcAft>
                      </a:pPr>
                      <a:r>
                        <a:rPr lang="it-IT" sz="1600" b="1" smtClean="0">
                          <a:solidFill>
                            <a:srgbClr val="000000"/>
                          </a:solidFill>
                          <a:latin typeface="Arial"/>
                          <a:ea typeface="Calibri"/>
                          <a:cs typeface="Times New Roman"/>
                        </a:rPr>
                        <a:t>48</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74</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21</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smtClean="0">
                          <a:solidFill>
                            <a:srgbClr val="000000"/>
                          </a:solidFill>
                          <a:latin typeface="Arial"/>
                          <a:ea typeface="Calibri"/>
                          <a:cs typeface="Times New Roman"/>
                        </a:rPr>
                        <a:t>53</a:t>
                      </a:r>
                      <a:endParaRPr lang="it-IT" sz="1600" b="1">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c>
                  <a:txBody>
                    <a:bodyPr/>
                    <a:lstStyle/>
                    <a:p>
                      <a:pPr algn="just">
                        <a:spcAft>
                          <a:spcPts val="0"/>
                        </a:spcAft>
                      </a:pPr>
                      <a:r>
                        <a:rPr lang="it-IT" sz="1600" b="1" dirty="0" smtClean="0">
                          <a:solidFill>
                            <a:srgbClr val="000000"/>
                          </a:solidFill>
                          <a:latin typeface="Arial"/>
                          <a:ea typeface="Calibri"/>
                          <a:cs typeface="Times New Roman"/>
                        </a:rPr>
                        <a:t>0</a:t>
                      </a:r>
                      <a:endParaRPr lang="it-IT" sz="1600" b="1" dirty="0">
                        <a:latin typeface="Times New Roman"/>
                        <a:ea typeface="Times New Roman"/>
                        <a:cs typeface="Times New Roman"/>
                      </a:endParaRPr>
                    </a:p>
                  </a:txBody>
                  <a:tcPr marL="48509" marR="48509"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A5D5E2"/>
                    </a:solidFill>
                  </a:tcPr>
                </a:tc>
              </a:tr>
            </a:tbl>
          </a:graphicData>
        </a:graphic>
      </p:graphicFrame>
      <p:sp>
        <p:nvSpPr>
          <p:cNvPr id="5" name="Titolo 4"/>
          <p:cNvSpPr>
            <a:spLocks noGrp="1"/>
          </p:cNvSpPr>
          <p:nvPr>
            <p:ph type="title"/>
          </p:nvPr>
        </p:nvSpPr>
        <p:spPr>
          <a:xfrm>
            <a:off x="457200" y="404664"/>
            <a:ext cx="8229600" cy="432048"/>
          </a:xfrm>
        </p:spPr>
        <p:txBody>
          <a:bodyPr>
            <a:noAutofit/>
          </a:bodyPr>
          <a:lstStyle/>
          <a:p>
            <a:r>
              <a:rPr lang="it-IT" sz="2800" dirty="0" smtClean="0"/>
              <a:t>Il piano del Comune di Bisceglie: </a:t>
            </a:r>
            <a:r>
              <a:rPr lang="it-IT" sz="2800" dirty="0" smtClean="0"/>
              <a:t>dati di sintesi</a:t>
            </a:r>
            <a:endParaRPr lang="it-IT" sz="2800" dirty="0"/>
          </a:p>
        </p:txBody>
      </p:sp>
      <p:sp>
        <p:nvSpPr>
          <p:cNvPr id="6" name="Segnaposto piè di pagina 5"/>
          <p:cNvSpPr>
            <a:spLocks noGrp="1"/>
          </p:cNvSpPr>
          <p:nvPr>
            <p:ph type="ftr" sz="quarter" idx="11"/>
          </p:nvPr>
        </p:nvSpPr>
        <p:spPr>
          <a:xfrm>
            <a:off x="107504" y="18288"/>
            <a:ext cx="7436296" cy="386376"/>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8" name="Segnaposto numero diapositiva 7"/>
          <p:cNvSpPr>
            <a:spLocks noGrp="1"/>
          </p:cNvSpPr>
          <p:nvPr>
            <p:ph type="sldNum" sz="quarter" idx="12"/>
          </p:nvPr>
        </p:nvSpPr>
        <p:spPr/>
        <p:txBody>
          <a:bodyPr/>
          <a:lstStyle/>
          <a:p>
            <a:fld id="{B007B441-5312-499D-93C3-6E37886527FA}" type="slidenum">
              <a:rPr lang="it-IT" smtClean="0"/>
              <a:pPr/>
              <a:t>17</a:t>
            </a:fld>
            <a:endParaRPr lang="it-IT"/>
          </a:p>
        </p:txBody>
      </p:sp>
    </p:spTree>
    <p:extLst>
      <p:ext uri="{BB962C8B-B14F-4D97-AF65-F5344CB8AC3E}">
        <p14:creationId xmlns:p14="http://schemas.microsoft.com/office/powerpoint/2010/main" val="385583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519336"/>
          </a:xfrm>
        </p:spPr>
        <p:txBody>
          <a:bodyPr>
            <a:normAutofit fontScale="90000"/>
          </a:bodyPr>
          <a:lstStyle/>
          <a:p>
            <a:pPr algn="ctr"/>
            <a:r>
              <a:rPr lang="it-IT" dirty="0" smtClean="0"/>
              <a:t>L’esperienza dei primi 3 anni</a:t>
            </a:r>
            <a:br>
              <a:rPr lang="it-IT" dirty="0" smtClean="0"/>
            </a:br>
            <a:endParaRPr lang="it-IT" sz="2700" dirty="0"/>
          </a:p>
        </p:txBody>
      </p:sp>
      <p:sp>
        <p:nvSpPr>
          <p:cNvPr id="3" name="Segnaposto contenuto 2"/>
          <p:cNvSpPr>
            <a:spLocks noGrp="1"/>
          </p:cNvSpPr>
          <p:nvPr>
            <p:ph idx="1"/>
          </p:nvPr>
        </p:nvSpPr>
        <p:spPr>
          <a:xfrm>
            <a:off x="457200" y="908720"/>
            <a:ext cx="8229600" cy="5568280"/>
          </a:xfrm>
        </p:spPr>
        <p:txBody>
          <a:bodyPr>
            <a:normAutofit fontScale="92500"/>
          </a:bodyPr>
          <a:lstStyle/>
          <a:p>
            <a:pPr algn="just"/>
            <a:r>
              <a:rPr lang="it-IT" dirty="0" smtClean="0"/>
              <a:t>Stato di attuazione del PTCP: il piano è stato sostanzialmente attuato, con una maggiore attenzione al completamento degli strumenti regolamentari e disciplinari. Si è anche operato per diffondere la conoscenza di tali strumenti all’interno della struttura, mediante attività formative dedicate e con la costruzione di una «squadra dei referenti» con il compito di agevolare il rapporto tra </a:t>
            </a:r>
            <a:r>
              <a:rPr lang="it-IT" dirty="0" err="1" smtClean="0"/>
              <a:t>r.p.c</a:t>
            </a:r>
            <a:r>
              <a:rPr lang="it-IT" dirty="0" smtClean="0"/>
              <a:t>. e dirigenti e facilitare la diffusione di conoscenze</a:t>
            </a:r>
          </a:p>
          <a:p>
            <a:pPr algn="just"/>
            <a:r>
              <a:rPr lang="it-IT" dirty="0" smtClean="0"/>
              <a:t>Aspetti critici dell’attuazione del PTCP: la corruzione è ancora sentito come un fenomeno lontano, «che riguarda gli altri», </a:t>
            </a:r>
            <a:r>
              <a:rPr lang="it-IT" dirty="0" err="1" smtClean="0"/>
              <a:t>sicchè</a:t>
            </a:r>
            <a:r>
              <a:rPr lang="it-IT" dirty="0"/>
              <a:t> </a:t>
            </a:r>
            <a:r>
              <a:rPr lang="it-IT" dirty="0" smtClean="0"/>
              <a:t>le misure di prevenzione sono state vissute più come adempimento che non come occasione di revisione dei processi lavorativi e modello di riferimento dell’agire del pubblico dipendente. Le misure sono viste come aggravamento delle procedure, comunque inidonee ad affrontare il tema della corruzione. Il Responsabile della prevenzione assolve in completa solitudine gli adempimenti posti dalla normativa di riferimento e dalla disposizioni ANAC</a:t>
            </a:r>
            <a:endParaRPr lang="it-IT" dirty="0"/>
          </a:p>
        </p:txBody>
      </p:sp>
      <p:sp>
        <p:nvSpPr>
          <p:cNvPr id="4" name="Segnaposto piè di pagina 3"/>
          <p:cNvSpPr>
            <a:spLocks noGrp="1"/>
          </p:cNvSpPr>
          <p:nvPr>
            <p:ph type="ftr" sz="quarter" idx="11"/>
          </p:nvPr>
        </p:nvSpPr>
        <p:spPr>
          <a:xfrm>
            <a:off x="179512" y="18288"/>
            <a:ext cx="7364288" cy="314368"/>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6" name="Segnaposto numero diapositiva 5"/>
          <p:cNvSpPr>
            <a:spLocks noGrp="1"/>
          </p:cNvSpPr>
          <p:nvPr>
            <p:ph type="sldNum" sz="quarter" idx="12"/>
          </p:nvPr>
        </p:nvSpPr>
        <p:spPr/>
        <p:txBody>
          <a:bodyPr/>
          <a:lstStyle/>
          <a:p>
            <a:fld id="{B007B441-5312-499D-93C3-6E37886527FA}" type="slidenum">
              <a:rPr lang="it-IT" smtClean="0"/>
              <a:pPr/>
              <a:t>18</a:t>
            </a:fld>
            <a:endParaRPr lang="it-I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591344"/>
          </a:xfrm>
        </p:spPr>
        <p:txBody>
          <a:bodyPr>
            <a:normAutofit fontScale="90000"/>
          </a:bodyPr>
          <a:lstStyle/>
          <a:p>
            <a:pPr algn="ctr"/>
            <a:r>
              <a:rPr lang="it-IT" dirty="0" smtClean="0"/>
              <a:t>Aggiornamento del piano 2016/ 2018</a:t>
            </a:r>
            <a:endParaRPr lang="it-IT" dirty="0"/>
          </a:p>
        </p:txBody>
      </p:sp>
      <p:sp>
        <p:nvSpPr>
          <p:cNvPr id="3" name="Segnaposto contenuto 2"/>
          <p:cNvSpPr>
            <a:spLocks noGrp="1"/>
          </p:cNvSpPr>
          <p:nvPr>
            <p:ph idx="1"/>
          </p:nvPr>
        </p:nvSpPr>
        <p:spPr>
          <a:xfrm>
            <a:off x="457200" y="1124744"/>
            <a:ext cx="8229600" cy="5352256"/>
          </a:xfrm>
        </p:spPr>
        <p:txBody>
          <a:bodyPr>
            <a:normAutofit fontScale="92500" lnSpcReduction="20000"/>
          </a:bodyPr>
          <a:lstStyle/>
          <a:p>
            <a:pPr algn="just">
              <a:buNone/>
            </a:pPr>
            <a:r>
              <a:rPr lang="it-IT" dirty="0" smtClean="0"/>
              <a:t>L’aggiornamento del piano per il triennio 2016/2018, nelle more del nuovo Piano Nazionale, dovrà tener conto della determinazione n.12 del 28.10.2015, con la quale l’Autorità Nazionale Anticorruzione ha evidenziato le criticità rilevate nella maggior parte dei piani adottati. </a:t>
            </a:r>
          </a:p>
          <a:p>
            <a:pPr algn="just">
              <a:buNone/>
            </a:pPr>
            <a:r>
              <a:rPr lang="it-IT" dirty="0" smtClean="0"/>
              <a:t>Per il Comune di Bisceglie, le novità di maggior impatto riguarderanno: </a:t>
            </a:r>
            <a:endParaRPr lang="it-IT" dirty="0" smtClean="0"/>
          </a:p>
          <a:p>
            <a:pPr marL="514350" indent="-514350" algn="just">
              <a:buFont typeface="+mj-lt"/>
              <a:buAutoNum type="arabicPeriod"/>
            </a:pPr>
            <a:r>
              <a:rPr lang="it-IT" dirty="0" smtClean="0"/>
              <a:t>Il coinvolgimento del Consiglio Comunale, alla cui approvazione sarà sottoposto un documento di carattere generale sui contenuti del piano.</a:t>
            </a:r>
            <a:endParaRPr lang="it-IT" dirty="0" smtClean="0"/>
          </a:p>
          <a:p>
            <a:pPr marL="514350" indent="-514350" algn="just">
              <a:buFont typeface="+mj-lt"/>
              <a:buAutoNum type="arabicPeriod"/>
            </a:pPr>
            <a:r>
              <a:rPr lang="it-IT" dirty="0" err="1" smtClean="0"/>
              <a:t>I’analisi</a:t>
            </a:r>
            <a:r>
              <a:rPr lang="it-IT" dirty="0" smtClean="0"/>
              <a:t> del contesto interno ed esterno al fine di migliorare la mappatura dei processi, l’individuazione e ponderazione dei rischi.</a:t>
            </a:r>
          </a:p>
          <a:p>
            <a:pPr marL="514350" indent="-514350" algn="just">
              <a:buFont typeface="+mj-lt"/>
              <a:buAutoNum type="arabicPeriod"/>
            </a:pPr>
            <a:r>
              <a:rPr lang="it-IT" dirty="0" smtClean="0"/>
              <a:t>La traduzione delle misure di trattamento dei rischi in puntuali e specifici obiettivi per i dirigenti, da includere nel piano della performance.</a:t>
            </a:r>
          </a:p>
          <a:p>
            <a:pPr marL="514350" indent="-514350" algn="just">
              <a:buFont typeface="+mj-lt"/>
              <a:buAutoNum type="arabicPeriod"/>
            </a:pPr>
            <a:r>
              <a:rPr lang="it-IT" dirty="0" smtClean="0"/>
              <a:t>L’informatizzazione del processo di attuazione e monitoraggio del piano</a:t>
            </a:r>
          </a:p>
          <a:p>
            <a:pPr marL="514350" indent="-514350" algn="just">
              <a:buFont typeface="+mj-lt"/>
              <a:buAutoNum type="arabicPeriod"/>
            </a:pPr>
            <a:r>
              <a:rPr lang="it-IT" dirty="0" smtClean="0"/>
              <a:t>Il rafforzamento della struttura di supporto e del sistema di relazione con i dirigenti ed i referenti di settore</a:t>
            </a:r>
            <a:endParaRPr lang="it-IT" dirty="0"/>
          </a:p>
        </p:txBody>
      </p:sp>
      <p:sp>
        <p:nvSpPr>
          <p:cNvPr id="4" name="Segnaposto piè di pagina 3"/>
          <p:cNvSpPr>
            <a:spLocks noGrp="1"/>
          </p:cNvSpPr>
          <p:nvPr>
            <p:ph type="ftr" sz="quarter" idx="11"/>
          </p:nvPr>
        </p:nvSpPr>
        <p:spPr>
          <a:xfrm>
            <a:off x="179512" y="18288"/>
            <a:ext cx="7364288" cy="314368"/>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6" name="Segnaposto numero diapositiva 5"/>
          <p:cNvSpPr>
            <a:spLocks noGrp="1"/>
          </p:cNvSpPr>
          <p:nvPr>
            <p:ph type="sldNum" sz="quarter" idx="12"/>
          </p:nvPr>
        </p:nvSpPr>
        <p:spPr/>
        <p:txBody>
          <a:bodyPr/>
          <a:lstStyle/>
          <a:p>
            <a:fld id="{B007B441-5312-499D-93C3-6E37886527FA}" type="slidenum">
              <a:rPr lang="it-IT" smtClean="0"/>
              <a:pPr/>
              <a:t>19</a:t>
            </a:fld>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807368"/>
          </a:xfrm>
        </p:spPr>
        <p:txBody>
          <a:bodyPr>
            <a:noAutofit/>
          </a:bodyPr>
          <a:lstStyle/>
          <a:p>
            <a:pPr algn="ctr"/>
            <a:r>
              <a:rPr lang="it-IT" sz="3000" dirty="0" smtClean="0"/>
              <a:t>Integrità e buon andamento dell’azione amministrativa :</a:t>
            </a:r>
            <a:endParaRPr lang="it-IT" sz="3000" dirty="0"/>
          </a:p>
        </p:txBody>
      </p:sp>
      <p:sp>
        <p:nvSpPr>
          <p:cNvPr id="3" name="Segnaposto contenuto 2"/>
          <p:cNvSpPr>
            <a:spLocks noGrp="1"/>
          </p:cNvSpPr>
          <p:nvPr>
            <p:ph idx="1"/>
          </p:nvPr>
        </p:nvSpPr>
        <p:spPr>
          <a:xfrm>
            <a:off x="457200" y="1268760"/>
            <a:ext cx="8229600" cy="5208240"/>
          </a:xfrm>
        </p:spPr>
        <p:txBody>
          <a:bodyPr>
            <a:normAutofit/>
          </a:bodyPr>
          <a:lstStyle/>
          <a:p>
            <a:pPr lvl="0" algn="just"/>
            <a:r>
              <a:rPr lang="it-IT" dirty="0" smtClean="0"/>
              <a:t>La corruzione non è solo fattispecie penale (art. 318, 319, </a:t>
            </a:r>
            <a:r>
              <a:rPr lang="it-IT" dirty="0" err="1" smtClean="0"/>
              <a:t>319</a:t>
            </a:r>
            <a:r>
              <a:rPr lang="it-IT" dirty="0" smtClean="0"/>
              <a:t> </a:t>
            </a:r>
            <a:r>
              <a:rPr lang="it-IT" dirty="0" err="1" smtClean="0"/>
              <a:t>ter</a:t>
            </a:r>
            <a:r>
              <a:rPr lang="it-IT" dirty="0" smtClean="0"/>
              <a:t> C.p.),</a:t>
            </a:r>
          </a:p>
          <a:p>
            <a:pPr lvl="0" algn="ctr">
              <a:buNone/>
            </a:pPr>
            <a:r>
              <a:rPr lang="it-IT" dirty="0" smtClean="0"/>
              <a:t>ma anche</a:t>
            </a:r>
          </a:p>
          <a:p>
            <a:pPr lvl="0" algn="just"/>
            <a:r>
              <a:rPr lang="it-IT" dirty="0" smtClean="0"/>
              <a:t>«</a:t>
            </a:r>
            <a:r>
              <a:rPr lang="it-IT" dirty="0" err="1" smtClean="0"/>
              <a:t>maladministration</a:t>
            </a:r>
            <a:r>
              <a:rPr lang="it-IT" dirty="0" smtClean="0"/>
              <a:t>», intesa come </a:t>
            </a:r>
            <a:r>
              <a:rPr lang="it-IT" dirty="0" smtClean="0"/>
              <a:t>assunzione </a:t>
            </a:r>
            <a:r>
              <a:rPr lang="it-IT" dirty="0" smtClean="0"/>
              <a:t>di decisioni devianti dalla cura dell’interesse generale a causa del condizionamento improprio da parte di interessi particolari</a:t>
            </a:r>
          </a:p>
          <a:p>
            <a:pPr lvl="0" algn="just"/>
            <a:r>
              <a:rPr lang="it-IT" dirty="0" smtClean="0"/>
              <a:t>Atti e comportamenti che contrastano con la cura dell’interesse pubblico e pregiudicano l’affidamento dei cittadini nell’imparzialità delle amministrazioni e dei soggetti che svolgono attività di pubblico interesse</a:t>
            </a:r>
          </a:p>
          <a:p>
            <a:pPr marL="0" lvl="0" indent="0" algn="just">
              <a:buNone/>
            </a:pPr>
            <a:endParaRPr lang="it-IT" dirty="0"/>
          </a:p>
          <a:p>
            <a:pPr marL="0" lvl="0" indent="0" algn="just">
              <a:buNone/>
            </a:pPr>
            <a:r>
              <a:rPr lang="it-IT" dirty="0" smtClean="0"/>
              <a:t>(determinazione </a:t>
            </a:r>
            <a:r>
              <a:rPr lang="it-IT" dirty="0"/>
              <a:t>ANAC 12/2015).</a:t>
            </a:r>
          </a:p>
          <a:p>
            <a:pPr marL="0" lvl="0" indent="0" algn="just">
              <a:buNone/>
            </a:pPr>
            <a:endParaRPr lang="it-IT" dirty="0" smtClean="0"/>
          </a:p>
        </p:txBody>
      </p:sp>
      <p:sp>
        <p:nvSpPr>
          <p:cNvPr id="4" name="Segnaposto piè di pagina 3"/>
          <p:cNvSpPr>
            <a:spLocks noGrp="1"/>
          </p:cNvSpPr>
          <p:nvPr>
            <p:ph type="ftr" sz="quarter" idx="11"/>
          </p:nvPr>
        </p:nvSpPr>
        <p:spPr>
          <a:xfrm>
            <a:off x="107504" y="18288"/>
            <a:ext cx="7436296" cy="386376"/>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6" name="Segnaposto numero diapositiva 5"/>
          <p:cNvSpPr>
            <a:spLocks noGrp="1"/>
          </p:cNvSpPr>
          <p:nvPr>
            <p:ph type="sldNum" sz="quarter" idx="12"/>
          </p:nvPr>
        </p:nvSpPr>
        <p:spPr/>
        <p:txBody>
          <a:bodyPr/>
          <a:lstStyle/>
          <a:p>
            <a:fld id="{B007B441-5312-499D-93C3-6E37886527FA}" type="slidenum">
              <a:rPr lang="it-IT" smtClean="0"/>
              <a:pPr/>
              <a:t>2</a:t>
            </a:fld>
            <a:endParaRPr lang="it-IT"/>
          </a:p>
        </p:txBody>
      </p:sp>
    </p:spTree>
    <p:extLst>
      <p:ext uri="{BB962C8B-B14F-4D97-AF65-F5344CB8AC3E}">
        <p14:creationId xmlns:p14="http://schemas.microsoft.com/office/powerpoint/2010/main" val="25617278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548680"/>
            <a:ext cx="8229600" cy="936104"/>
          </a:xfrm>
        </p:spPr>
        <p:txBody>
          <a:bodyPr>
            <a:normAutofit fontScale="90000"/>
          </a:bodyPr>
          <a:lstStyle/>
          <a:p>
            <a:pPr algn="ctr"/>
            <a:r>
              <a:rPr lang="it-IT" sz="3200" dirty="0" smtClean="0"/>
              <a:t>Trasparenza dell’azione amministrativa: il </a:t>
            </a:r>
            <a:r>
              <a:rPr lang="it-IT" sz="3200" dirty="0" smtClean="0"/>
              <a:t>controllo sociale come stimolo al cambiamento ed al miglioramento</a:t>
            </a:r>
            <a:endParaRPr lang="it-IT" sz="3200" dirty="0"/>
          </a:p>
        </p:txBody>
      </p:sp>
      <p:sp>
        <p:nvSpPr>
          <p:cNvPr id="3" name="Segnaposto contenuto 2"/>
          <p:cNvSpPr>
            <a:spLocks noGrp="1"/>
          </p:cNvSpPr>
          <p:nvPr>
            <p:ph idx="1"/>
          </p:nvPr>
        </p:nvSpPr>
        <p:spPr>
          <a:xfrm>
            <a:off x="457200" y="1628800"/>
            <a:ext cx="8229600" cy="4848200"/>
          </a:xfrm>
        </p:spPr>
        <p:txBody>
          <a:bodyPr>
            <a:normAutofit fontScale="92500" lnSpcReduction="10000"/>
          </a:bodyPr>
          <a:lstStyle/>
          <a:p>
            <a:pPr algn="just">
              <a:buNone/>
            </a:pPr>
            <a:r>
              <a:rPr lang="it-IT" sz="3600" dirty="0" smtClean="0"/>
              <a:t>la trasparenza, intesa come accessibilità totale delle informazioni concernenti l’organizzazione e l’attività delle pubbliche amministrazioni, ha lo scopo di favorire forme diffuse di controllo sul perseguimento delle funzioni istituzionali e sull’utilizzo delle risorse pubbliche.</a:t>
            </a:r>
          </a:p>
          <a:p>
            <a:pPr algn="just">
              <a:buNone/>
            </a:pPr>
            <a:r>
              <a:rPr lang="it-IT" sz="3600" dirty="0" smtClean="0"/>
              <a:t>Il controllo sociale concorre alla realizzazione di una amministrazione aperta e al servizio del cittadino</a:t>
            </a:r>
          </a:p>
          <a:p>
            <a:endParaRPr lang="it-IT" dirty="0"/>
          </a:p>
        </p:txBody>
      </p:sp>
      <p:sp>
        <p:nvSpPr>
          <p:cNvPr id="4" name="Segnaposto piè di pagina 3"/>
          <p:cNvSpPr>
            <a:spLocks noGrp="1"/>
          </p:cNvSpPr>
          <p:nvPr>
            <p:ph type="ftr" sz="quarter" idx="11"/>
          </p:nvPr>
        </p:nvSpPr>
        <p:spPr>
          <a:xfrm>
            <a:off x="251520" y="18288"/>
            <a:ext cx="7292280" cy="314368"/>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6" name="Segnaposto numero diapositiva 5"/>
          <p:cNvSpPr>
            <a:spLocks noGrp="1"/>
          </p:cNvSpPr>
          <p:nvPr>
            <p:ph type="sldNum" sz="quarter" idx="12"/>
          </p:nvPr>
        </p:nvSpPr>
        <p:spPr/>
        <p:txBody>
          <a:bodyPr/>
          <a:lstStyle/>
          <a:p>
            <a:fld id="{B007B441-5312-499D-93C3-6E37886527FA}" type="slidenum">
              <a:rPr lang="it-IT" smtClean="0"/>
              <a:pPr/>
              <a:t>20</a:t>
            </a:fld>
            <a:endParaRPr lang="it-IT"/>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smtClean="0"/>
              <a:t>il piano per la trasparenza</a:t>
            </a:r>
            <a:endParaRPr lang="it-IT" dirty="0"/>
          </a:p>
        </p:txBody>
      </p:sp>
      <p:sp>
        <p:nvSpPr>
          <p:cNvPr id="3" name="Segnaposto contenuto 2"/>
          <p:cNvSpPr>
            <a:spLocks noGrp="1"/>
          </p:cNvSpPr>
          <p:nvPr>
            <p:ph idx="1"/>
          </p:nvPr>
        </p:nvSpPr>
        <p:spPr/>
        <p:txBody>
          <a:bodyPr>
            <a:normAutofit lnSpcReduction="10000"/>
          </a:bodyPr>
          <a:lstStyle/>
          <a:p>
            <a:pPr algn="just">
              <a:buNone/>
            </a:pPr>
            <a:r>
              <a:rPr lang="it-IT" dirty="0" smtClean="0"/>
              <a:t>Il piano deve indicare le iniziative previste per garantire un adeguato livello di trasparenza, nonché la legalità e lo sviluppo della cultura dell’integrità in quanto “</a:t>
            </a:r>
            <a:r>
              <a:rPr lang="it-IT" i="1" dirty="0" smtClean="0"/>
              <a:t>definisce le misure, i modi e le iniziative volti all’attuazione degli obblighi di pubblicazione previsti dalla normativa vigente, ivi comprese le misure organizzative volte ad assicurare la regolarità e la tempestività dei flussi informativi </a:t>
            </a:r>
            <a:r>
              <a:rPr lang="it-IT" i="1" dirty="0" err="1" smtClean="0"/>
              <a:t>………</a:t>
            </a:r>
            <a:r>
              <a:rPr lang="it-IT" i="1" dirty="0" smtClean="0"/>
              <a:t>..”, </a:t>
            </a:r>
          </a:p>
          <a:p>
            <a:pPr algn="just">
              <a:buNone/>
            </a:pPr>
            <a:r>
              <a:rPr lang="it-IT" dirty="0" smtClean="0"/>
              <a:t>Le misure e le iniziative devono essere collegate con quelle previste dal Piano di prevenzione della corruzione (art. 10, c. 2, d.lgs. n. 33/2013). </a:t>
            </a:r>
          </a:p>
          <a:p>
            <a:pPr algn="just">
              <a:buNone/>
            </a:pPr>
            <a:r>
              <a:rPr lang="it-IT" dirty="0" smtClean="0"/>
              <a:t>all’interno del Programma devono essere previste specifiche misure di monitoraggio e di vigilanza sull’attuazione degli obblighi di trasparenza </a:t>
            </a:r>
            <a:endParaRPr lang="it-IT" dirty="0"/>
          </a:p>
        </p:txBody>
      </p:sp>
      <p:sp>
        <p:nvSpPr>
          <p:cNvPr id="4" name="Segnaposto piè di pagina 3"/>
          <p:cNvSpPr>
            <a:spLocks noGrp="1"/>
          </p:cNvSpPr>
          <p:nvPr>
            <p:ph type="ftr" sz="quarter" idx="11"/>
          </p:nvPr>
        </p:nvSpPr>
        <p:spPr>
          <a:xfrm>
            <a:off x="251520" y="18288"/>
            <a:ext cx="7292280" cy="314368"/>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6" name="Segnaposto numero diapositiva 5"/>
          <p:cNvSpPr>
            <a:spLocks noGrp="1"/>
          </p:cNvSpPr>
          <p:nvPr>
            <p:ph type="sldNum" sz="quarter" idx="12"/>
          </p:nvPr>
        </p:nvSpPr>
        <p:spPr/>
        <p:txBody>
          <a:bodyPr/>
          <a:lstStyle/>
          <a:p>
            <a:fld id="{B007B441-5312-499D-93C3-6E37886527FA}" type="slidenum">
              <a:rPr lang="it-IT" smtClean="0"/>
              <a:pPr/>
              <a:t>21</a:t>
            </a:fld>
            <a:endParaRPr lang="it-IT"/>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467600" cy="634082"/>
          </a:xfrm>
        </p:spPr>
        <p:txBody>
          <a:bodyPr>
            <a:normAutofit fontScale="90000"/>
          </a:bodyPr>
          <a:lstStyle/>
          <a:p>
            <a:pPr algn="ctr"/>
            <a:r>
              <a:rPr lang="it-IT" dirty="0" smtClean="0"/>
              <a:t>il piano del Comune di Bisceglie</a:t>
            </a:r>
            <a:endParaRPr lang="it-IT" dirty="0"/>
          </a:p>
        </p:txBody>
      </p:sp>
      <p:sp>
        <p:nvSpPr>
          <p:cNvPr id="3" name="Segnaposto contenuto 2"/>
          <p:cNvSpPr>
            <a:spLocks noGrp="1"/>
          </p:cNvSpPr>
          <p:nvPr>
            <p:ph idx="1"/>
          </p:nvPr>
        </p:nvSpPr>
        <p:spPr>
          <a:xfrm>
            <a:off x="457200" y="980728"/>
            <a:ext cx="8229600" cy="5145435"/>
          </a:xfrm>
        </p:spPr>
        <p:txBody>
          <a:bodyPr>
            <a:normAutofit/>
          </a:bodyPr>
          <a:lstStyle/>
          <a:p>
            <a:pPr algn="just">
              <a:buNone/>
            </a:pPr>
            <a:r>
              <a:rPr lang="it-IT" dirty="0" smtClean="0"/>
              <a:t>Contiene una ricognizione sullo stato di attuazione degli obblighi di pubblicazione, individuando le modalità applicative, le criticità, le azioni da porre in essere, i responsabili ed i tempi di </a:t>
            </a:r>
            <a:r>
              <a:rPr lang="it-IT" dirty="0" smtClean="0"/>
              <a:t>intervento;   </a:t>
            </a:r>
          </a:p>
          <a:p>
            <a:pPr algn="just">
              <a:buNone/>
            </a:pPr>
            <a:r>
              <a:rPr lang="it-IT" dirty="0" smtClean="0"/>
              <a:t>L’allegato A al piano rappresenta una guida operativa per operatori e cittadini</a:t>
            </a:r>
            <a:endParaRPr lang="it-IT" dirty="0" smtClean="0"/>
          </a:p>
          <a:p>
            <a:pPr algn="just">
              <a:buNone/>
            </a:pPr>
            <a:r>
              <a:rPr lang="it-IT" dirty="0" smtClean="0"/>
              <a:t>È </a:t>
            </a:r>
            <a:r>
              <a:rPr lang="it-IT" dirty="0" smtClean="0"/>
              <a:t>pubblicato sul sito web dell’ente, sezione Amministrazione Trasparente – pagina: disposizioni generali; </a:t>
            </a:r>
            <a:r>
              <a:rPr lang="it-IT" dirty="0" err="1" smtClean="0"/>
              <a:t>sottopagina</a:t>
            </a:r>
            <a:r>
              <a:rPr lang="it-IT" dirty="0" smtClean="0"/>
              <a:t>: programma per la trasparenza e l’integrità</a:t>
            </a:r>
          </a:p>
          <a:p>
            <a:pPr algn="just">
              <a:buNone/>
            </a:pPr>
            <a:r>
              <a:rPr lang="it-IT" dirty="0"/>
              <a:t>Lo strumento principale è il sito web ed in particolare la sezione “AMMINISTRAZIONE TRASPARENTE</a:t>
            </a:r>
            <a:r>
              <a:rPr lang="it-IT" dirty="0" smtClean="0"/>
              <a:t>”:</a:t>
            </a:r>
          </a:p>
          <a:p>
            <a:pPr algn="just">
              <a:buNone/>
            </a:pPr>
            <a:r>
              <a:rPr lang="it-IT" dirty="0">
                <a:hlinkClick r:id="rId2"/>
              </a:rPr>
              <a:t>http://www.comune.bisceglie.bt.it/portal/page/portal/bisceglie/documentiIstituzionali/operazioneTrasparenza</a:t>
            </a:r>
            <a:r>
              <a:rPr lang="it-IT" dirty="0" smtClean="0">
                <a:hlinkClick r:id="rId2"/>
              </a:rPr>
              <a:t>#</a:t>
            </a:r>
            <a:r>
              <a:rPr lang="it-IT" dirty="0" smtClean="0"/>
              <a:t>    </a:t>
            </a:r>
            <a:endParaRPr lang="it-IT" dirty="0"/>
          </a:p>
          <a:p>
            <a:pPr algn="just">
              <a:buNone/>
            </a:pPr>
            <a:endParaRPr lang="it-IT" dirty="0"/>
          </a:p>
          <a:p>
            <a:pPr algn="just">
              <a:buNone/>
            </a:pPr>
            <a:endParaRPr lang="it-IT" dirty="0" smtClean="0"/>
          </a:p>
          <a:p>
            <a:pPr algn="just">
              <a:buNone/>
            </a:pPr>
            <a:endParaRPr lang="it-IT" dirty="0" smtClean="0"/>
          </a:p>
          <a:p>
            <a:pPr algn="just">
              <a:buNone/>
            </a:pPr>
            <a:endParaRPr lang="it-IT" dirty="0"/>
          </a:p>
        </p:txBody>
      </p:sp>
      <p:sp>
        <p:nvSpPr>
          <p:cNvPr id="4" name="Segnaposto piè di pagina 3"/>
          <p:cNvSpPr>
            <a:spLocks noGrp="1"/>
          </p:cNvSpPr>
          <p:nvPr>
            <p:ph type="ftr" sz="quarter" idx="11"/>
          </p:nvPr>
        </p:nvSpPr>
        <p:spPr>
          <a:xfrm>
            <a:off x="107504" y="18288"/>
            <a:ext cx="7436296" cy="314368"/>
          </a:xfrm>
        </p:spPr>
        <p:txBody>
          <a:bodyPr/>
          <a:lstStyle/>
          <a:p>
            <a:pPr algn="l"/>
            <a:r>
              <a:rPr lang="it-IT" smtClean="0"/>
              <a:t>giornata della trasparenza 2015 - a cura del r.p.c. dott. Lazzaro Francesco</a:t>
            </a:r>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22</a:t>
            </a:fld>
            <a:endParaRPr lang="it-IT"/>
          </a:p>
        </p:txBody>
      </p:sp>
    </p:spTree>
    <p:extLst>
      <p:ext uri="{BB962C8B-B14F-4D97-AF65-F5344CB8AC3E}">
        <p14:creationId xmlns:p14="http://schemas.microsoft.com/office/powerpoint/2010/main" val="3502851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a:xfrm>
            <a:off x="395536" y="18288"/>
            <a:ext cx="7148264" cy="386376"/>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3" name="Segnaposto numero diapositiva 2"/>
          <p:cNvSpPr>
            <a:spLocks noGrp="1"/>
          </p:cNvSpPr>
          <p:nvPr>
            <p:ph type="sldNum" sz="quarter" idx="12"/>
          </p:nvPr>
        </p:nvSpPr>
        <p:spPr/>
        <p:txBody>
          <a:bodyPr/>
          <a:lstStyle/>
          <a:p>
            <a:fld id="{B007B441-5312-499D-93C3-6E37886527FA}" type="slidenum">
              <a:rPr lang="it-IT" smtClean="0"/>
              <a:pPr/>
              <a:t>23</a:t>
            </a:fld>
            <a:endParaRPr lang="it-IT"/>
          </a:p>
        </p:txBody>
      </p:sp>
      <p:sp>
        <p:nvSpPr>
          <p:cNvPr id="5" name="Rettangolo 4"/>
          <p:cNvSpPr/>
          <p:nvPr/>
        </p:nvSpPr>
        <p:spPr>
          <a:xfrm>
            <a:off x="179512" y="332657"/>
            <a:ext cx="8964488" cy="6555641"/>
          </a:xfrm>
          <a:prstGeom prst="rect">
            <a:avLst/>
          </a:prstGeom>
        </p:spPr>
        <p:txBody>
          <a:bodyPr wrap="square">
            <a:spAutoFit/>
          </a:bodyPr>
          <a:lstStyle/>
          <a:p>
            <a:pPr algn="ctr"/>
            <a:r>
              <a:rPr lang="it-IT" sz="1400" b="1" dirty="0" smtClean="0"/>
              <a:t>Denominazione e contenuti - pagine di primo della sezione AMMINISTRAZIONE TRASPARENTE DEL SITO WEB </a:t>
            </a:r>
          </a:p>
          <a:p>
            <a:r>
              <a:rPr lang="it-IT" sz="1400" dirty="0" smtClean="0"/>
              <a:t>Disposizioni generali : programma trasparenza – atti generali – oneri informativi – burocrazia 0 – attestazioni OIV</a:t>
            </a:r>
            <a:endParaRPr lang="it-IT" sz="1400" dirty="0"/>
          </a:p>
          <a:p>
            <a:r>
              <a:rPr lang="it-IT" sz="1400" dirty="0" smtClean="0"/>
              <a:t>Organizzazione: organi di indirizzo – sanzioni mancanza dati – articolazioni uffici – telefono e </a:t>
            </a:r>
            <a:r>
              <a:rPr lang="it-IT" sz="1400" dirty="0" err="1" smtClean="0"/>
              <a:t>p.e.c</a:t>
            </a:r>
            <a:r>
              <a:rPr lang="it-IT" sz="1400" dirty="0" smtClean="0"/>
              <a:t>.</a:t>
            </a:r>
            <a:endParaRPr lang="it-IT" sz="1400" dirty="0"/>
          </a:p>
          <a:p>
            <a:r>
              <a:rPr lang="it-IT" sz="1400" dirty="0"/>
              <a:t>Consulenti e </a:t>
            </a:r>
            <a:r>
              <a:rPr lang="it-IT" sz="1400" dirty="0" smtClean="0"/>
              <a:t>collaboratori: elenco consulenze, collaborazioni ed incarichi – pagine dedicate per incarichi staff</a:t>
            </a:r>
            <a:endParaRPr lang="it-IT" sz="1400" dirty="0"/>
          </a:p>
          <a:p>
            <a:r>
              <a:rPr lang="it-IT" sz="1400" dirty="0" smtClean="0"/>
              <a:t>Personale: segretario - dirigenti – </a:t>
            </a:r>
            <a:r>
              <a:rPr lang="it-IT" sz="1400" dirty="0" err="1" smtClean="0"/>
              <a:t>p.o.</a:t>
            </a:r>
            <a:r>
              <a:rPr lang="it-IT" sz="1400" dirty="0" smtClean="0"/>
              <a:t> – dotazione organica- personale a </a:t>
            </a:r>
            <a:r>
              <a:rPr lang="it-IT" sz="1400" dirty="0" err="1" smtClean="0"/>
              <a:t>t.d</a:t>
            </a:r>
            <a:r>
              <a:rPr lang="it-IT" sz="1400" dirty="0" smtClean="0"/>
              <a:t>. – tassi di assenza – incarichi autorizzati -  contrattazione collettiva e decentrata – O.I.V.</a:t>
            </a:r>
            <a:endParaRPr lang="it-IT" sz="1400" dirty="0"/>
          </a:p>
          <a:p>
            <a:r>
              <a:rPr lang="it-IT" sz="1400" dirty="0"/>
              <a:t>Bandi di </a:t>
            </a:r>
            <a:r>
              <a:rPr lang="it-IT" sz="1400" dirty="0" smtClean="0"/>
              <a:t>concorso: bandi di concorso – avvisi e comunicazioni relative a procedure concorsuali</a:t>
            </a:r>
            <a:endParaRPr lang="it-IT" sz="1400" dirty="0"/>
          </a:p>
          <a:p>
            <a:r>
              <a:rPr lang="it-IT" sz="1400" dirty="0" smtClean="0"/>
              <a:t>Performance: sistema – piano – relazione – validazione – premi – benessere organizzativo</a:t>
            </a:r>
            <a:endParaRPr lang="it-IT" sz="1400" dirty="0"/>
          </a:p>
          <a:p>
            <a:r>
              <a:rPr lang="it-IT" sz="1400" dirty="0"/>
              <a:t>Enti </a:t>
            </a:r>
            <a:r>
              <a:rPr lang="it-IT" sz="1400" dirty="0" smtClean="0"/>
              <a:t>controllati: enti pubblici – enti privati – società partecipate – rappresentazione grafica – documenti società</a:t>
            </a:r>
            <a:endParaRPr lang="it-IT" sz="1400" dirty="0"/>
          </a:p>
          <a:p>
            <a:r>
              <a:rPr lang="it-IT" sz="1400" dirty="0"/>
              <a:t>Attività e </a:t>
            </a:r>
            <a:r>
              <a:rPr lang="it-IT" sz="1400" dirty="0" smtClean="0"/>
              <a:t>procedimenti: dati aggregati – autorizzazioni e concessioni – tipologie procedimenti – tempi – </a:t>
            </a:r>
            <a:r>
              <a:rPr lang="it-IT" sz="1400" dirty="0" err="1" smtClean="0"/>
              <a:t>dich.sost</a:t>
            </a:r>
            <a:r>
              <a:rPr lang="it-IT" sz="1400" dirty="0" smtClean="0"/>
              <a:t>.</a:t>
            </a:r>
            <a:endParaRPr lang="it-IT" sz="1400" dirty="0"/>
          </a:p>
          <a:p>
            <a:r>
              <a:rPr lang="it-IT" sz="1400" dirty="0" smtClean="0"/>
              <a:t>Provvedimenti: provvedimenti organi politici – provvedimenti dirigenti</a:t>
            </a:r>
            <a:endParaRPr lang="it-IT" sz="1400" dirty="0"/>
          </a:p>
          <a:p>
            <a:r>
              <a:rPr lang="it-IT" sz="1400" dirty="0"/>
              <a:t>Controlli sulle </a:t>
            </a:r>
            <a:r>
              <a:rPr lang="it-IT" sz="1400" dirty="0" smtClean="0"/>
              <a:t>imprese: tempi e modalità di controllo</a:t>
            </a:r>
            <a:endParaRPr lang="it-IT" sz="1400" dirty="0"/>
          </a:p>
          <a:p>
            <a:r>
              <a:rPr lang="it-IT" sz="1400" dirty="0"/>
              <a:t>Bandi di gara e </a:t>
            </a:r>
            <a:r>
              <a:rPr lang="it-IT" sz="1400" dirty="0" smtClean="0"/>
              <a:t>contratti: informazioni su affidamenti di lavori, servizi e forniture</a:t>
            </a:r>
            <a:endParaRPr lang="it-IT" sz="1400" dirty="0"/>
          </a:p>
          <a:p>
            <a:r>
              <a:rPr lang="it-IT" sz="1400" dirty="0"/>
              <a:t>Sovvenzioni, contributi, sussidi, vantaggi </a:t>
            </a:r>
            <a:r>
              <a:rPr lang="it-IT" sz="1400" dirty="0" smtClean="0"/>
              <a:t>economici:  criteri e modalità – atti di concessione</a:t>
            </a:r>
            <a:endParaRPr lang="it-IT" sz="1400" dirty="0"/>
          </a:p>
          <a:p>
            <a:r>
              <a:rPr lang="it-IT" sz="1400" dirty="0" smtClean="0"/>
              <a:t>Bilanci: bilancio preventivo e consuntivo – piano degli indicatori e dei risultati</a:t>
            </a:r>
            <a:endParaRPr lang="it-IT" sz="1400" dirty="0"/>
          </a:p>
          <a:p>
            <a:r>
              <a:rPr lang="it-IT" sz="1400" dirty="0"/>
              <a:t>Beni immobili e gestione </a:t>
            </a:r>
            <a:r>
              <a:rPr lang="it-IT" sz="1400" dirty="0" smtClean="0"/>
              <a:t>patrimonio: patrimonio immobiliare – canoni di locazione attivi e passivi</a:t>
            </a:r>
            <a:endParaRPr lang="it-IT" sz="1400" dirty="0"/>
          </a:p>
          <a:p>
            <a:r>
              <a:rPr lang="it-IT" sz="1400" dirty="0"/>
              <a:t>Controlli e rilievi </a:t>
            </a:r>
            <a:r>
              <a:rPr lang="it-IT" sz="1400" dirty="0" smtClean="0"/>
              <a:t>sull'amministrazione: pronunce corte conti o altri organismi ispettivi e di controllo</a:t>
            </a:r>
            <a:endParaRPr lang="it-IT" sz="1400" dirty="0"/>
          </a:p>
          <a:p>
            <a:r>
              <a:rPr lang="it-IT" sz="1400" dirty="0"/>
              <a:t>Servizi </a:t>
            </a:r>
            <a:r>
              <a:rPr lang="it-IT" sz="1400" dirty="0" smtClean="0"/>
              <a:t>erogati: carte dei servizi – </a:t>
            </a:r>
            <a:r>
              <a:rPr lang="it-IT" sz="1400" dirty="0" err="1" smtClean="0"/>
              <a:t>class</a:t>
            </a:r>
            <a:r>
              <a:rPr lang="it-IT" sz="1400" dirty="0" smtClean="0"/>
              <a:t> </a:t>
            </a:r>
            <a:r>
              <a:rPr lang="it-IT" sz="1400" dirty="0" err="1" smtClean="0"/>
              <a:t>action</a:t>
            </a:r>
            <a:r>
              <a:rPr lang="it-IT" sz="1400" dirty="0" smtClean="0"/>
              <a:t> – costi contabilizzati – tempi medi erogazione</a:t>
            </a:r>
            <a:endParaRPr lang="it-IT" sz="1400" dirty="0"/>
          </a:p>
          <a:p>
            <a:r>
              <a:rPr lang="it-IT" sz="1400" dirty="0"/>
              <a:t>Pagamenti </a:t>
            </a:r>
            <a:r>
              <a:rPr lang="it-IT" sz="1400" dirty="0" smtClean="0"/>
              <a:t>dell'amministrazione: indicatore tempestività – iban e pagamenti informatici – fatturazione elettronica</a:t>
            </a:r>
            <a:endParaRPr lang="it-IT" sz="1400" dirty="0"/>
          </a:p>
          <a:p>
            <a:r>
              <a:rPr lang="it-IT" sz="1400" dirty="0"/>
              <a:t>Opere </a:t>
            </a:r>
            <a:r>
              <a:rPr lang="it-IT" sz="1400" dirty="0" smtClean="0"/>
              <a:t>pubbliche:  piano triennale opere pubbliche</a:t>
            </a:r>
            <a:endParaRPr lang="it-IT" sz="1400" dirty="0"/>
          </a:p>
          <a:p>
            <a:r>
              <a:rPr lang="it-IT" sz="1400" dirty="0"/>
              <a:t>Pianificazione e governo del </a:t>
            </a:r>
            <a:r>
              <a:rPr lang="it-IT" sz="1400" dirty="0" smtClean="0"/>
              <a:t>territorio: strumentazione urbanistica generale ed attuativa  - pubblicazione preventiva piani in corso di approvazione</a:t>
            </a:r>
            <a:endParaRPr lang="it-IT" sz="1400" dirty="0"/>
          </a:p>
          <a:p>
            <a:r>
              <a:rPr lang="it-IT" sz="1400" dirty="0"/>
              <a:t>Informazioni </a:t>
            </a:r>
            <a:r>
              <a:rPr lang="it-IT" sz="1400" dirty="0" smtClean="0"/>
              <a:t>ambientali: pubblicazione documentazione relativa a procedure di verifica assoggettabilità a VAS</a:t>
            </a:r>
            <a:endParaRPr lang="it-IT" sz="1400" dirty="0"/>
          </a:p>
          <a:p>
            <a:r>
              <a:rPr lang="it-IT" sz="1400" dirty="0"/>
              <a:t>Interventi straordinari e di </a:t>
            </a:r>
            <a:r>
              <a:rPr lang="it-IT" sz="1400" dirty="0" smtClean="0"/>
              <a:t>emergenza: interventi di somma urgenza</a:t>
            </a:r>
            <a:endParaRPr lang="it-IT" sz="1400" dirty="0"/>
          </a:p>
          <a:p>
            <a:r>
              <a:rPr lang="it-IT" sz="1400" dirty="0"/>
              <a:t>Altri contenuti: FISCALITA' </a:t>
            </a:r>
            <a:r>
              <a:rPr lang="it-IT" sz="1400" dirty="0" smtClean="0"/>
              <a:t>LOCALE: modulistica ed informazioni su tributi locali</a:t>
            </a:r>
            <a:endParaRPr lang="it-IT" sz="1400" dirty="0"/>
          </a:p>
          <a:p>
            <a:r>
              <a:rPr lang="it-IT" sz="1400" dirty="0"/>
              <a:t>Altri contenuti: </a:t>
            </a:r>
            <a:r>
              <a:rPr lang="it-IT" sz="1400" dirty="0" smtClean="0"/>
              <a:t>corruzione: forum su integrità e trasparenza – piano prevenzione corruzione – relazione </a:t>
            </a:r>
            <a:r>
              <a:rPr lang="it-IT" sz="1400" dirty="0" err="1" smtClean="0"/>
              <a:t>r.p.c</a:t>
            </a:r>
            <a:r>
              <a:rPr lang="it-IT" sz="1400" dirty="0" smtClean="0"/>
              <a:t>.</a:t>
            </a:r>
            <a:endParaRPr lang="it-IT" sz="1400" dirty="0"/>
          </a:p>
          <a:p>
            <a:r>
              <a:rPr lang="it-IT" sz="1400" dirty="0"/>
              <a:t>Altri contenuti - accesso </a:t>
            </a:r>
            <a:r>
              <a:rPr lang="it-IT" sz="1400" dirty="0" smtClean="0"/>
              <a:t>civico: dati relativi al responsabile e modalità di inoltro istanze</a:t>
            </a:r>
            <a:endParaRPr lang="it-IT" sz="1400" dirty="0"/>
          </a:p>
          <a:p>
            <a:r>
              <a:rPr lang="it-IT" sz="1400" dirty="0"/>
              <a:t>Altri contenuti-accessibilità, dati, metadati e banche </a:t>
            </a:r>
            <a:r>
              <a:rPr lang="it-IT" sz="1400" dirty="0" smtClean="0"/>
              <a:t>dati: obiettivi di accessibilità</a:t>
            </a:r>
            <a:endParaRPr lang="it-IT" sz="1400" dirty="0"/>
          </a:p>
          <a:p>
            <a:r>
              <a:rPr lang="it-IT" sz="1400" dirty="0"/>
              <a:t>Altri contenuti - verbali sedute Consiglio Comunale</a:t>
            </a:r>
          </a:p>
          <a:p>
            <a:r>
              <a:rPr lang="it-IT" sz="1400" dirty="0"/>
              <a:t>Altri </a:t>
            </a:r>
            <a:r>
              <a:rPr lang="it-IT" sz="1400" dirty="0" smtClean="0"/>
              <a:t>contenuti: pagina vuota</a:t>
            </a:r>
            <a:endParaRPr lang="it-IT" sz="1400" dirty="0"/>
          </a:p>
        </p:txBody>
      </p:sp>
    </p:spTree>
    <p:extLst>
      <p:ext uri="{BB962C8B-B14F-4D97-AF65-F5344CB8AC3E}">
        <p14:creationId xmlns:p14="http://schemas.microsoft.com/office/powerpoint/2010/main" val="2450022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663352"/>
          </a:xfrm>
        </p:spPr>
        <p:txBody>
          <a:bodyPr>
            <a:normAutofit fontScale="90000"/>
          </a:bodyPr>
          <a:lstStyle/>
          <a:p>
            <a:pPr algn="ctr"/>
            <a:r>
              <a:rPr lang="it-IT" dirty="0" smtClean="0"/>
              <a:t>Lo stato di attuazione</a:t>
            </a:r>
            <a:endParaRPr lang="it-IT" dirty="0"/>
          </a:p>
        </p:txBody>
      </p:sp>
      <p:sp>
        <p:nvSpPr>
          <p:cNvPr id="3" name="Segnaposto contenuto 2"/>
          <p:cNvSpPr>
            <a:spLocks noGrp="1"/>
          </p:cNvSpPr>
          <p:nvPr>
            <p:ph idx="1"/>
          </p:nvPr>
        </p:nvSpPr>
        <p:spPr>
          <a:xfrm>
            <a:off x="457200" y="1124744"/>
            <a:ext cx="8229600" cy="5352256"/>
          </a:xfrm>
        </p:spPr>
        <p:txBody>
          <a:bodyPr>
            <a:normAutofit fontScale="85000" lnSpcReduction="10000"/>
          </a:bodyPr>
          <a:lstStyle/>
          <a:p>
            <a:pPr algn="just"/>
            <a:r>
              <a:rPr lang="it-IT" dirty="0" smtClean="0"/>
              <a:t>L’attuale struttura della sezione Amministrazione Trasparente soddisfa pienamente i requisiti del </a:t>
            </a:r>
            <a:r>
              <a:rPr lang="it-IT" dirty="0" err="1" smtClean="0"/>
              <a:t>d.leg.vo</a:t>
            </a:r>
            <a:r>
              <a:rPr lang="it-IT" dirty="0" smtClean="0"/>
              <a:t> 33/2013: </a:t>
            </a:r>
            <a:r>
              <a:rPr lang="it-IT" dirty="0" smtClean="0"/>
              <a:t>è attivo sul sito il link per la verifica, con il sistema MAGELLANOPA </a:t>
            </a:r>
            <a:r>
              <a:rPr lang="it-IT" dirty="0" smtClean="0"/>
              <a:t>del Dipartimento per la Funzione </a:t>
            </a:r>
            <a:r>
              <a:rPr lang="it-IT" dirty="0" smtClean="0"/>
              <a:t>Pubblica;</a:t>
            </a:r>
            <a:endParaRPr lang="it-IT" dirty="0" smtClean="0"/>
          </a:p>
          <a:p>
            <a:pPr algn="just"/>
            <a:r>
              <a:rPr lang="it-IT" dirty="0" smtClean="0"/>
              <a:t>Tutte le pagine e </a:t>
            </a:r>
            <a:r>
              <a:rPr lang="it-IT" dirty="0" err="1" smtClean="0"/>
              <a:t>sottopagine</a:t>
            </a:r>
            <a:r>
              <a:rPr lang="it-IT" dirty="0" smtClean="0"/>
              <a:t> previste dalla anzidetta strutturazione </a:t>
            </a:r>
            <a:r>
              <a:rPr lang="it-IT" dirty="0" smtClean="0"/>
              <a:t>sono popolate con dati la cui percentuale in termini di completezza, attendibilità ed aggiornamento, si attesta su una percentuale media del 90%</a:t>
            </a:r>
            <a:endParaRPr lang="it-IT" dirty="0" smtClean="0"/>
          </a:p>
          <a:p>
            <a:pPr algn="just"/>
            <a:r>
              <a:rPr lang="it-IT" dirty="0" smtClean="0"/>
              <a:t>La generalità dei contenuti si presenta </a:t>
            </a:r>
            <a:r>
              <a:rPr lang="it-IT" dirty="0" smtClean="0"/>
              <a:t>in </a:t>
            </a:r>
            <a:r>
              <a:rPr lang="it-IT" dirty="0" smtClean="0"/>
              <a:t>formato tabellare aperto e facilmente esportabile e riutilizzabile;</a:t>
            </a:r>
          </a:p>
          <a:p>
            <a:pPr algn="just"/>
            <a:r>
              <a:rPr lang="it-IT" dirty="0" smtClean="0"/>
              <a:t>Le principali tabelle, riferite a dati per i quali è previsto l’aggiornamento continuo (elenco incarichi - collaborazioni e consulenze, elenco contributi e benefici economici, elenco affidamenti di lavori – servizi e forniture) è generata con modalità automatizzate contestualmente alla generazione dei provvedimenti dai quali discendono</a:t>
            </a:r>
          </a:p>
          <a:p>
            <a:pPr algn="just"/>
            <a:r>
              <a:rPr lang="it-IT" dirty="0" smtClean="0"/>
              <a:t>L’attestazione, per l’anno 2015,  in merito all’assolvimento di specifici obblighi di pubblicazione da parte dell’Organismo indipendente di controllo su disposizione dell’ANAC dovrà essere resa entro il mese di gennaio 2016 e pubblicata sul sito entro il mese di febbraio.</a:t>
            </a:r>
            <a:endParaRPr lang="it-IT" dirty="0"/>
          </a:p>
        </p:txBody>
      </p:sp>
      <p:sp>
        <p:nvSpPr>
          <p:cNvPr id="4" name="Segnaposto piè di pagina 3"/>
          <p:cNvSpPr>
            <a:spLocks noGrp="1"/>
          </p:cNvSpPr>
          <p:nvPr>
            <p:ph type="ftr" sz="quarter" idx="11"/>
          </p:nvPr>
        </p:nvSpPr>
        <p:spPr>
          <a:xfrm>
            <a:off x="179512" y="18288"/>
            <a:ext cx="7364288" cy="314368"/>
          </a:xfrm>
        </p:spPr>
        <p:txBody>
          <a:bodyPr/>
          <a:lstStyle/>
          <a:p>
            <a:pPr algn="l"/>
            <a:r>
              <a:rPr lang="it-IT" smtClean="0"/>
              <a:t>giornata della trasparenza 2015 - a cura del r.p.c. dott. Lazzaro Francesco</a:t>
            </a:r>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24</a:t>
            </a:fld>
            <a:endParaRPr lang="it-IT"/>
          </a:p>
        </p:txBody>
      </p:sp>
    </p:spTree>
    <p:extLst>
      <p:ext uri="{BB962C8B-B14F-4D97-AF65-F5344CB8AC3E}">
        <p14:creationId xmlns:p14="http://schemas.microsoft.com/office/powerpoint/2010/main" val="1459127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533400"/>
            <a:ext cx="8424936" cy="663352"/>
          </a:xfrm>
        </p:spPr>
        <p:txBody>
          <a:bodyPr>
            <a:normAutofit fontScale="90000"/>
          </a:bodyPr>
          <a:lstStyle/>
          <a:p>
            <a:pPr algn="ctr"/>
            <a:r>
              <a:rPr lang="it-IT" dirty="0" smtClean="0"/>
              <a:t>Aggiornamento del piano 2016/2018</a:t>
            </a:r>
            <a:endParaRPr lang="it-IT" dirty="0"/>
          </a:p>
        </p:txBody>
      </p:sp>
      <p:sp>
        <p:nvSpPr>
          <p:cNvPr id="3" name="Segnaposto contenuto 2"/>
          <p:cNvSpPr>
            <a:spLocks noGrp="1"/>
          </p:cNvSpPr>
          <p:nvPr>
            <p:ph idx="1"/>
          </p:nvPr>
        </p:nvSpPr>
        <p:spPr>
          <a:xfrm>
            <a:off x="457200" y="1268760"/>
            <a:ext cx="8229600" cy="5208240"/>
          </a:xfrm>
        </p:spPr>
        <p:txBody>
          <a:bodyPr>
            <a:normAutofit fontScale="92500"/>
          </a:bodyPr>
          <a:lstStyle/>
          <a:p>
            <a:pPr marL="0" indent="0" algn="just">
              <a:buNone/>
            </a:pPr>
            <a:r>
              <a:rPr lang="it-IT" dirty="0" smtClean="0"/>
              <a:t>Pur in un quadro di elevata attuazione degli obblighi di trasparenza, l’aggiornamento del piano per il prossimo triennio avrà come linee strategiche quelle di:</a:t>
            </a:r>
          </a:p>
          <a:p>
            <a:pPr algn="just"/>
            <a:r>
              <a:rPr lang="it-IT" dirty="0" smtClean="0"/>
              <a:t>Perfezionare il portale comunale, mediante migrazione su piattaforma evoluta ed in formato aperto per adeguarlo alle evoluzione legislative e tecnologiche e contenere i costi di gestione</a:t>
            </a:r>
          </a:p>
          <a:p>
            <a:pPr algn="just"/>
            <a:r>
              <a:rPr lang="it-IT" dirty="0" smtClean="0"/>
              <a:t>completare i dati mancanti, adeguare quelli presenti ed elevarne la qualità, l’attendibilità, ma anche la rilevanza e l’utilità per i cittadini. </a:t>
            </a:r>
          </a:p>
          <a:p>
            <a:pPr algn="just"/>
            <a:r>
              <a:rPr lang="it-IT" dirty="0" smtClean="0"/>
              <a:t>semplificare l’impegno degli uffici, cercando di ricavare i dati da pubblicare in modo automatizzato, evitando duplicazioni mediante ricorso a banche dati già disponibili od alimentate per effetto di altre  previsioni legislative o regolamentari.</a:t>
            </a:r>
          </a:p>
          <a:p>
            <a:pPr algn="just"/>
            <a:r>
              <a:rPr lang="it-IT" dirty="0" smtClean="0"/>
              <a:t>Tradurre gli obblighi di trasparenza in azioni di miglioramento dell’efficacia e dell’economicità dell’azione amministrativa</a:t>
            </a:r>
          </a:p>
          <a:p>
            <a:pPr algn="just"/>
            <a:endParaRPr lang="it-IT" dirty="0"/>
          </a:p>
        </p:txBody>
      </p:sp>
      <p:sp>
        <p:nvSpPr>
          <p:cNvPr id="4" name="Segnaposto piè di pagina 3"/>
          <p:cNvSpPr>
            <a:spLocks noGrp="1"/>
          </p:cNvSpPr>
          <p:nvPr>
            <p:ph type="ftr" sz="quarter" idx="11"/>
          </p:nvPr>
        </p:nvSpPr>
        <p:spPr>
          <a:xfrm>
            <a:off x="179512" y="18288"/>
            <a:ext cx="7364288" cy="314368"/>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6" name="Segnaposto numero diapositiva 5"/>
          <p:cNvSpPr>
            <a:spLocks noGrp="1"/>
          </p:cNvSpPr>
          <p:nvPr>
            <p:ph type="sldNum" sz="quarter" idx="12"/>
          </p:nvPr>
        </p:nvSpPr>
        <p:spPr/>
        <p:txBody>
          <a:bodyPr/>
          <a:lstStyle/>
          <a:p>
            <a:fld id="{B007B441-5312-499D-93C3-6E37886527FA}" type="slidenum">
              <a:rPr lang="it-IT" smtClean="0"/>
              <a:pPr/>
              <a:t>25</a:t>
            </a:fld>
            <a:endParaRPr lang="it-IT"/>
          </a:p>
        </p:txBody>
      </p:sp>
    </p:spTree>
    <p:extLst>
      <p:ext uri="{BB962C8B-B14F-4D97-AF65-F5344CB8AC3E}">
        <p14:creationId xmlns:p14="http://schemas.microsoft.com/office/powerpoint/2010/main" val="22323795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363272" cy="1239416"/>
          </a:xfrm>
        </p:spPr>
        <p:txBody>
          <a:bodyPr>
            <a:normAutofit fontScale="90000"/>
          </a:bodyPr>
          <a:lstStyle/>
          <a:p>
            <a:pPr algn="ctr"/>
            <a:r>
              <a:rPr lang="it-IT" sz="3300" dirty="0" smtClean="0"/>
              <a:t>La sfida dell’integrità e della trasparenza si vince insieme </a:t>
            </a:r>
            <a:r>
              <a:rPr lang="it-IT" dirty="0" smtClean="0"/>
              <a:t/>
            </a:r>
            <a:br>
              <a:rPr lang="it-IT" dirty="0" smtClean="0"/>
            </a:br>
            <a:r>
              <a:rPr lang="it-IT" sz="3600" dirty="0" smtClean="0"/>
              <a:t>il ruolo dei cittadini 1: l’accesso civico</a:t>
            </a:r>
            <a:endParaRPr lang="it-IT" sz="3600" dirty="0"/>
          </a:p>
        </p:txBody>
      </p:sp>
      <p:sp>
        <p:nvSpPr>
          <p:cNvPr id="3" name="Segnaposto contenuto 2"/>
          <p:cNvSpPr>
            <a:spLocks noGrp="1"/>
          </p:cNvSpPr>
          <p:nvPr>
            <p:ph idx="1"/>
          </p:nvPr>
        </p:nvSpPr>
        <p:spPr>
          <a:xfrm>
            <a:off x="323528" y="1772816"/>
            <a:ext cx="8363272" cy="4608512"/>
          </a:xfrm>
        </p:spPr>
        <p:txBody>
          <a:bodyPr>
            <a:normAutofit/>
          </a:bodyPr>
          <a:lstStyle/>
          <a:p>
            <a:pPr algn="just">
              <a:buNone/>
            </a:pPr>
            <a:r>
              <a:rPr lang="it-IT" dirty="0" smtClean="0"/>
              <a:t>Ogni cittadino ha diritto di chiedere la pubblicazione, sul sito web dell’ente, dei documenti e delle informazioni previste dal decreto legislativo 33/2013 e da ogni altra disposizione di legge.</a:t>
            </a:r>
          </a:p>
          <a:p>
            <a:pPr algn="just">
              <a:buNone/>
            </a:pPr>
            <a:r>
              <a:rPr lang="it-IT" dirty="0" smtClean="0"/>
              <a:t>Le richieste sono gratuite, non richiedono motivazione e vanno indirizzate al vice segretario generale, nella veste di responsabile per l’accesso civico, in forma cartacea ovvero al seguente indirizzo </a:t>
            </a:r>
            <a:r>
              <a:rPr lang="it-IT" dirty="0" err="1" smtClean="0"/>
              <a:t>p.e.c</a:t>
            </a:r>
            <a:r>
              <a:rPr lang="it-IT" dirty="0" smtClean="0"/>
              <a:t>.: </a:t>
            </a:r>
            <a:r>
              <a:rPr lang="it-IT" dirty="0" smtClean="0">
                <a:hlinkClick r:id="rId2"/>
              </a:rPr>
              <a:t>accessocivico@cert.comune.bisceglie.bt.it</a:t>
            </a:r>
            <a:endParaRPr lang="it-IT" dirty="0" smtClean="0"/>
          </a:p>
          <a:p>
            <a:pPr algn="just">
              <a:buNone/>
            </a:pPr>
            <a:r>
              <a:rPr lang="it-IT" dirty="0" smtClean="0"/>
              <a:t>Nell’anno 2014 sono pervenute n.2 richieste di accesso civico, entrambe evase mediante indicazione dell’esatta collocazione nel sito web della documentazione richiesta.</a:t>
            </a:r>
          </a:p>
          <a:p>
            <a:pPr algn="just">
              <a:buNone/>
            </a:pPr>
            <a:r>
              <a:rPr lang="it-IT" dirty="0" smtClean="0"/>
              <a:t>Nell’anno 2015 non sono pervenute richieste di accesso civico</a:t>
            </a:r>
          </a:p>
          <a:p>
            <a:pPr algn="just">
              <a:buNone/>
            </a:pPr>
            <a:endParaRPr lang="it-IT" dirty="0" smtClean="0"/>
          </a:p>
          <a:p>
            <a:pPr>
              <a:buNone/>
            </a:pPr>
            <a:endParaRPr lang="it-IT" dirty="0"/>
          </a:p>
        </p:txBody>
      </p:sp>
      <p:sp>
        <p:nvSpPr>
          <p:cNvPr id="4" name="Segnaposto piè di pagina 3"/>
          <p:cNvSpPr>
            <a:spLocks noGrp="1"/>
          </p:cNvSpPr>
          <p:nvPr>
            <p:ph type="ftr" sz="quarter" idx="11"/>
          </p:nvPr>
        </p:nvSpPr>
        <p:spPr>
          <a:xfrm>
            <a:off x="179512" y="18288"/>
            <a:ext cx="7364288" cy="314368"/>
          </a:xfrm>
        </p:spPr>
        <p:txBody>
          <a:bodyPr/>
          <a:lstStyle/>
          <a:p>
            <a:pPr algn="l"/>
            <a:r>
              <a:rPr lang="it-IT" smtClean="0"/>
              <a:t>giornata della trasparenza 2015 - a cura del r.p.c. dott. Lazzaro Francesco</a:t>
            </a:r>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26</a:t>
            </a:fld>
            <a:endParaRPr lang="it-IT"/>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663352"/>
          </a:xfrm>
        </p:spPr>
        <p:txBody>
          <a:bodyPr>
            <a:normAutofit/>
          </a:bodyPr>
          <a:lstStyle/>
          <a:p>
            <a:pPr algn="ctr"/>
            <a:r>
              <a:rPr lang="it-IT" sz="3000" dirty="0" smtClean="0"/>
              <a:t>il ruolo dei cittadini 2: la richiesta dei poteri sostitutivi</a:t>
            </a:r>
            <a:endParaRPr lang="it-IT" sz="3000" dirty="0"/>
          </a:p>
        </p:txBody>
      </p:sp>
      <p:sp>
        <p:nvSpPr>
          <p:cNvPr id="3" name="Segnaposto contenuto 2"/>
          <p:cNvSpPr>
            <a:spLocks noGrp="1"/>
          </p:cNvSpPr>
          <p:nvPr>
            <p:ph idx="1"/>
          </p:nvPr>
        </p:nvSpPr>
        <p:spPr>
          <a:xfrm>
            <a:off x="457200" y="1196752"/>
            <a:ext cx="8229600" cy="5280248"/>
          </a:xfrm>
        </p:spPr>
        <p:txBody>
          <a:bodyPr>
            <a:normAutofit fontScale="85000" lnSpcReduction="10000"/>
          </a:bodyPr>
          <a:lstStyle/>
          <a:p>
            <a:pPr algn="just"/>
            <a:r>
              <a:rPr lang="it-IT" dirty="0" smtClean="0"/>
              <a:t>La norma – art.2 comma 9 ter l. 241\90</a:t>
            </a:r>
            <a:r>
              <a:rPr lang="it-IT" dirty="0"/>
              <a:t>: 9-ter. Decorso inutilmente il termine per la conclusione del procedimento o quello superiore di cui al comma 7, il privato </a:t>
            </a:r>
            <a:r>
              <a:rPr lang="it-IT" dirty="0" err="1"/>
              <a:t>puo'</a:t>
            </a:r>
            <a:r>
              <a:rPr lang="it-IT" dirty="0"/>
              <a:t> rivolgersi al responsabile di cui al comma 9-bis </a:t>
            </a:r>
            <a:r>
              <a:rPr lang="it-IT" dirty="0" err="1"/>
              <a:t>perche</a:t>
            </a:r>
            <a:r>
              <a:rPr lang="it-IT" dirty="0"/>
              <a:t>', entro un termine pari alla </a:t>
            </a:r>
            <a:r>
              <a:rPr lang="it-IT" dirty="0" err="1"/>
              <a:t>meta'</a:t>
            </a:r>
            <a:r>
              <a:rPr lang="it-IT" dirty="0"/>
              <a:t> di quello originariamente previsto, concluda il procedimento attraverso le strutture competenti o con la nomina di un commissario</a:t>
            </a:r>
            <a:r>
              <a:rPr lang="it-IT" dirty="0" smtClean="0"/>
              <a:t>.</a:t>
            </a:r>
          </a:p>
          <a:p>
            <a:pPr algn="just"/>
            <a:r>
              <a:rPr lang="it-IT" dirty="0" smtClean="0"/>
              <a:t>Le scelte del Comune di Bisceglie – D.G.C. 119/2012:  assegna, in via generale al segretario generale dell’ente la titolarità dei poteri sostitutivi e disciplina il procedimento per la richiesta e l’esercizio di tali poteri.</a:t>
            </a:r>
          </a:p>
          <a:p>
            <a:pPr algn="just"/>
            <a:r>
              <a:rPr lang="it-IT" dirty="0" smtClean="0"/>
              <a:t>Modalità di accesso alla procedura: cartacea o a mezzo </a:t>
            </a:r>
            <a:r>
              <a:rPr lang="it-IT" dirty="0" err="1" smtClean="0"/>
              <a:t>pec</a:t>
            </a:r>
            <a:r>
              <a:rPr lang="it-IT" dirty="0" smtClean="0"/>
              <a:t>; informazioni di dettaglio presenti sul sito con apposito banner in home page.</a:t>
            </a:r>
          </a:p>
          <a:p>
            <a:pPr algn="just"/>
            <a:r>
              <a:rPr lang="it-IT" dirty="0" smtClean="0"/>
              <a:t>Richieste pervenute: </a:t>
            </a:r>
          </a:p>
          <a:p>
            <a:pPr marL="457200" indent="-457200" algn="just">
              <a:buAutoNum type="alphaLcParenR"/>
            </a:pPr>
            <a:r>
              <a:rPr lang="it-IT" dirty="0" smtClean="0"/>
              <a:t>2013: 1, definita con provvedimenti del dirigente titolare;</a:t>
            </a:r>
          </a:p>
          <a:p>
            <a:pPr marL="457200" indent="-457200" algn="just">
              <a:buAutoNum type="alphaLcParenR"/>
            </a:pPr>
            <a:r>
              <a:rPr lang="it-IT" dirty="0" smtClean="0"/>
              <a:t>2014: 2 – entrambe rigettate per difetto dei presupposti (decisioni del dirigente titolare già intervenute)</a:t>
            </a:r>
          </a:p>
          <a:p>
            <a:pPr marL="457200" indent="-457200" algn="just">
              <a:buAutoNum type="alphaLcParenR"/>
            </a:pPr>
            <a:r>
              <a:rPr lang="it-IT" dirty="0" smtClean="0"/>
              <a:t>2015: 3 – 2 definite con provvedimento di rigetto ed 1 definita a cura del dirigente titolare</a:t>
            </a:r>
          </a:p>
          <a:p>
            <a:pPr marL="457200" indent="-457200" algn="just">
              <a:buAutoNum type="alphaLcParenR"/>
            </a:pPr>
            <a:endParaRPr lang="it-IT" dirty="0"/>
          </a:p>
        </p:txBody>
      </p:sp>
      <p:sp>
        <p:nvSpPr>
          <p:cNvPr id="4" name="Segnaposto piè di pagina 3"/>
          <p:cNvSpPr>
            <a:spLocks noGrp="1"/>
          </p:cNvSpPr>
          <p:nvPr>
            <p:ph type="ftr" sz="quarter" idx="11"/>
          </p:nvPr>
        </p:nvSpPr>
        <p:spPr>
          <a:xfrm>
            <a:off x="179512" y="18288"/>
            <a:ext cx="7364288" cy="314368"/>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6" name="Segnaposto numero diapositiva 5"/>
          <p:cNvSpPr>
            <a:spLocks noGrp="1"/>
          </p:cNvSpPr>
          <p:nvPr>
            <p:ph type="sldNum" sz="quarter" idx="12"/>
          </p:nvPr>
        </p:nvSpPr>
        <p:spPr/>
        <p:txBody>
          <a:bodyPr/>
          <a:lstStyle/>
          <a:p>
            <a:fld id="{B007B441-5312-499D-93C3-6E37886527FA}" type="slidenum">
              <a:rPr lang="it-IT" smtClean="0"/>
              <a:pPr/>
              <a:t>27</a:t>
            </a:fld>
            <a:endParaRPr lang="it-IT"/>
          </a:p>
        </p:txBody>
      </p:sp>
    </p:spTree>
    <p:extLst>
      <p:ext uri="{BB962C8B-B14F-4D97-AF65-F5344CB8AC3E}">
        <p14:creationId xmlns:p14="http://schemas.microsoft.com/office/powerpoint/2010/main" val="17721062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375320"/>
          </a:xfrm>
        </p:spPr>
        <p:txBody>
          <a:bodyPr>
            <a:normAutofit fontScale="90000"/>
          </a:bodyPr>
          <a:lstStyle/>
          <a:p>
            <a:pPr algn="ctr"/>
            <a:r>
              <a:rPr lang="it-IT" dirty="0" smtClean="0"/>
              <a:t>Comunicazione e partecipazione</a:t>
            </a:r>
            <a:endParaRPr lang="it-IT" dirty="0"/>
          </a:p>
        </p:txBody>
      </p:sp>
      <p:sp>
        <p:nvSpPr>
          <p:cNvPr id="3" name="Segnaposto contenuto 2"/>
          <p:cNvSpPr>
            <a:spLocks noGrp="1"/>
          </p:cNvSpPr>
          <p:nvPr>
            <p:ph idx="1"/>
          </p:nvPr>
        </p:nvSpPr>
        <p:spPr>
          <a:xfrm>
            <a:off x="457200" y="1052736"/>
            <a:ext cx="8229600" cy="5424264"/>
          </a:xfrm>
        </p:spPr>
        <p:txBody>
          <a:bodyPr>
            <a:normAutofit fontScale="85000" lnSpcReduction="10000"/>
          </a:bodyPr>
          <a:lstStyle/>
          <a:p>
            <a:pPr algn="just"/>
            <a:r>
              <a:rPr lang="it-IT" dirty="0"/>
              <a:t>l'azione di prevenzione e contrasto della corruzione richiede un’apertura di credito e di fiducia nella relazione con i cittadini, gli utenti, le imprese che possa nutrirsi anche di un  rapporto continuo, alimentato dal funzionamento di stabili canali di comunicazione</a:t>
            </a:r>
          </a:p>
          <a:p>
            <a:pPr algn="just"/>
            <a:r>
              <a:rPr lang="it-IT" dirty="0"/>
              <a:t>l’attivazione di canali di ascolto in chiave propositiva da parte dei portatori di interesse e dei rappresentanti delle categorie di utenti e di cittadini rispetto all’azione dell’amministrazione e dell’ente migliora ed aiuta implementare la strategia di prevenzione della corruzione</a:t>
            </a:r>
            <a:r>
              <a:rPr lang="it-IT" dirty="0" smtClean="0"/>
              <a:t>.</a:t>
            </a:r>
          </a:p>
          <a:p>
            <a:pPr algn="just"/>
            <a:r>
              <a:rPr lang="it-IT" dirty="0"/>
              <a:t>Tutti i cittadini e gli organismi portatori di interessi collettivi, potranno far pervenire dei propri </a:t>
            </a:r>
            <a:r>
              <a:rPr lang="it-IT" dirty="0" smtClean="0"/>
              <a:t>contributi. Tali contributi</a:t>
            </a:r>
            <a:r>
              <a:rPr lang="it-IT" dirty="0"/>
              <a:t>, </a:t>
            </a:r>
            <a:r>
              <a:rPr lang="it-IT" dirty="0" err="1"/>
              <a:t>purchè</a:t>
            </a:r>
            <a:r>
              <a:rPr lang="it-IT" dirty="0"/>
              <a:t> non anonimi ed aventi attinenza ai temi della trasparenza ed integrità, saranno tenuti in considerazione nella fase di aggiornamento dei documenti; di tanto si darà conto nelle relazioni di accompagnamento</a:t>
            </a:r>
          </a:p>
          <a:p>
            <a:pPr algn="just"/>
            <a:r>
              <a:rPr lang="it-IT" dirty="0"/>
              <a:t>Non si terrà conto di contributi non aventi un carattere propositivo, non coerenti con lo spirito di partecipazione civica e di utilità collettiva, ovvero i cui contenuti siano lesivi dei canoni di rispetto istituzionale e di tutela della dignità personale di amministratori e dipendenti</a:t>
            </a:r>
          </a:p>
          <a:p>
            <a:endParaRPr lang="it-IT" dirty="0"/>
          </a:p>
          <a:p>
            <a:endParaRPr lang="it-IT" dirty="0"/>
          </a:p>
        </p:txBody>
      </p:sp>
      <p:sp>
        <p:nvSpPr>
          <p:cNvPr id="4" name="Segnaposto piè di pagina 3"/>
          <p:cNvSpPr>
            <a:spLocks noGrp="1"/>
          </p:cNvSpPr>
          <p:nvPr>
            <p:ph type="ftr" sz="quarter" idx="11"/>
          </p:nvPr>
        </p:nvSpPr>
        <p:spPr>
          <a:xfrm>
            <a:off x="323528" y="18288"/>
            <a:ext cx="7220272" cy="314368"/>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6" name="Segnaposto numero diapositiva 5"/>
          <p:cNvSpPr>
            <a:spLocks noGrp="1"/>
          </p:cNvSpPr>
          <p:nvPr>
            <p:ph type="sldNum" sz="quarter" idx="12"/>
          </p:nvPr>
        </p:nvSpPr>
        <p:spPr/>
        <p:txBody>
          <a:bodyPr/>
          <a:lstStyle/>
          <a:p>
            <a:fld id="{B007B441-5312-499D-93C3-6E37886527FA}" type="slidenum">
              <a:rPr lang="it-IT" smtClean="0"/>
              <a:pPr/>
              <a:t>28</a:t>
            </a:fld>
            <a:endParaRPr lang="it-IT"/>
          </a:p>
        </p:txBody>
      </p:sp>
    </p:spTree>
    <p:extLst>
      <p:ext uri="{BB962C8B-B14F-4D97-AF65-F5344CB8AC3E}">
        <p14:creationId xmlns:p14="http://schemas.microsoft.com/office/powerpoint/2010/main" val="42828479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620688"/>
            <a:ext cx="8229600" cy="432048"/>
          </a:xfrm>
        </p:spPr>
        <p:txBody>
          <a:bodyPr>
            <a:normAutofit fontScale="90000"/>
          </a:bodyPr>
          <a:lstStyle/>
          <a:p>
            <a:pPr algn="ctr"/>
            <a:r>
              <a:rPr lang="it-IT" dirty="0" smtClean="0"/>
              <a:t/>
            </a:r>
            <a:br>
              <a:rPr lang="it-IT" dirty="0" smtClean="0"/>
            </a:br>
            <a:r>
              <a:rPr lang="it-IT" dirty="0" smtClean="0"/>
              <a:t>Comunicare con l’Amministrazione</a:t>
            </a:r>
            <a:br>
              <a:rPr lang="it-IT" dirty="0" smtClean="0"/>
            </a:br>
            <a:r>
              <a:rPr lang="it-IT" dirty="0"/>
              <a:t/>
            </a:r>
            <a:br>
              <a:rPr lang="it-IT" dirty="0"/>
            </a:br>
            <a:endParaRPr lang="it-IT" dirty="0"/>
          </a:p>
        </p:txBody>
      </p:sp>
      <p:sp>
        <p:nvSpPr>
          <p:cNvPr id="3" name="Segnaposto contenuto 2"/>
          <p:cNvSpPr>
            <a:spLocks noGrp="1"/>
          </p:cNvSpPr>
          <p:nvPr>
            <p:ph idx="1"/>
          </p:nvPr>
        </p:nvSpPr>
        <p:spPr>
          <a:xfrm>
            <a:off x="457200" y="1052736"/>
            <a:ext cx="8229600" cy="4896544"/>
          </a:xfrm>
        </p:spPr>
        <p:txBody>
          <a:bodyPr>
            <a:normAutofit/>
          </a:bodyPr>
          <a:lstStyle/>
          <a:p>
            <a:pPr algn="just"/>
            <a:r>
              <a:rPr lang="it-IT" dirty="0" smtClean="0"/>
              <a:t>Dall’home page del sito web </a:t>
            </a:r>
            <a:r>
              <a:rPr lang="it-IT" dirty="0" smtClean="0">
                <a:hlinkClick r:id="rId2"/>
              </a:rPr>
              <a:t>www.comune.bisceglie.bt.it</a:t>
            </a:r>
            <a:r>
              <a:rPr lang="it-IT" dirty="0" smtClean="0"/>
              <a:t> è accessibile, cliccando sull’apposito banner,  il </a:t>
            </a:r>
            <a:r>
              <a:rPr lang="it-IT" b="1" dirty="0" smtClean="0">
                <a:solidFill>
                  <a:schemeClr val="tx2"/>
                </a:solidFill>
              </a:rPr>
              <a:t>FORUM  PER L’INTEGRITA’ E LA TRASPARENZA. </a:t>
            </a:r>
            <a:r>
              <a:rPr lang="it-IT" dirty="0" smtClean="0"/>
              <a:t>Lo spazio è articolato in sottopagine dedicate a: Raccolta normativa, Documenti in consultazione, Avvisi, atti e documenti relativi ad incontri </a:t>
            </a:r>
          </a:p>
          <a:p>
            <a:pPr algn="just"/>
            <a:r>
              <a:rPr lang="it-IT" dirty="0"/>
              <a:t>È stato istituito uno specifico indirizzo mail dedicato alle comunicazioni con il Responsabile per la prevenzione della corruzione e responsabile per la trasparenza (il segretario generale</a:t>
            </a:r>
            <a:r>
              <a:rPr lang="it-IT" dirty="0" smtClean="0"/>
              <a:t>): </a:t>
            </a:r>
            <a:r>
              <a:rPr lang="it-IT" dirty="0" smtClean="0">
                <a:hlinkClick r:id="rId3"/>
              </a:rPr>
              <a:t>integrita.trasparenza@comune.bisceglie.bt.it</a:t>
            </a:r>
            <a:r>
              <a:rPr lang="it-IT" dirty="0" smtClean="0"/>
              <a:t> A </a:t>
            </a:r>
            <a:r>
              <a:rPr lang="it-IT" dirty="0"/>
              <a:t>tale indirizzo possono essere inviate proposte, suggerimenti, osservazioni, critiche, richieste di chiarimento e quant’altro attinente i temi della trasparenza ed integrità.</a:t>
            </a:r>
          </a:p>
          <a:p>
            <a:pPr algn="just">
              <a:buFontTx/>
              <a:buChar char="-"/>
            </a:pPr>
            <a:endParaRPr lang="it-IT" dirty="0" smtClean="0"/>
          </a:p>
        </p:txBody>
      </p:sp>
      <p:sp>
        <p:nvSpPr>
          <p:cNvPr id="4" name="Segnaposto piè di pagina 3"/>
          <p:cNvSpPr>
            <a:spLocks noGrp="1"/>
          </p:cNvSpPr>
          <p:nvPr>
            <p:ph type="ftr" sz="quarter" idx="11"/>
          </p:nvPr>
        </p:nvSpPr>
        <p:spPr>
          <a:xfrm>
            <a:off x="107504" y="18288"/>
            <a:ext cx="7436296" cy="242360"/>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6" name="Segnaposto numero diapositiva 5"/>
          <p:cNvSpPr>
            <a:spLocks noGrp="1"/>
          </p:cNvSpPr>
          <p:nvPr>
            <p:ph type="sldNum" sz="quarter" idx="12"/>
          </p:nvPr>
        </p:nvSpPr>
        <p:spPr/>
        <p:txBody>
          <a:bodyPr/>
          <a:lstStyle/>
          <a:p>
            <a:fld id="{B007B441-5312-499D-93C3-6E37886527FA}" type="slidenum">
              <a:rPr lang="it-IT" smtClean="0"/>
              <a:pPr/>
              <a:t>29</a:t>
            </a:fld>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smtClean="0"/>
              <a:t>Integrazione tra ciclo della performance e prevenzione della corruzione</a:t>
            </a:r>
            <a:endParaRPr lang="it-IT" dirty="0"/>
          </a:p>
        </p:txBody>
      </p:sp>
      <p:sp>
        <p:nvSpPr>
          <p:cNvPr id="3" name="Segnaposto contenuto 2"/>
          <p:cNvSpPr>
            <a:spLocks noGrp="1"/>
          </p:cNvSpPr>
          <p:nvPr>
            <p:ph idx="1"/>
          </p:nvPr>
        </p:nvSpPr>
        <p:spPr/>
        <p:txBody>
          <a:bodyPr>
            <a:normAutofit/>
          </a:bodyPr>
          <a:lstStyle/>
          <a:p>
            <a:pPr marL="514350" indent="-514350" algn="just">
              <a:buAutoNum type="alphaLcParenR"/>
            </a:pPr>
            <a:r>
              <a:rPr lang="it-IT" sz="3000" dirty="0" smtClean="0"/>
              <a:t>Le politiche sulla performance  contribuiscono alla costruzione di un clima organizzativo che favorisce la prevenzione della corruzione;</a:t>
            </a:r>
          </a:p>
          <a:p>
            <a:pPr marL="514350" indent="-514350" algn="just">
              <a:buAutoNum type="alphaLcParenR"/>
            </a:pPr>
            <a:r>
              <a:rPr lang="it-IT" sz="3000" dirty="0" smtClean="0"/>
              <a:t>Le misure di prevenzione della corruzione devono essere tradotte in obiettivi organizzativi e gestionali affidati ai dirigenti.</a:t>
            </a:r>
          </a:p>
          <a:p>
            <a:pPr marL="514350" indent="-514350" algn="just">
              <a:buAutoNum type="alphaLcParenR"/>
            </a:pPr>
            <a:r>
              <a:rPr lang="it-IT" sz="3000" dirty="0" smtClean="0"/>
              <a:t>Le misure per la trasparenza assicurano il controllo sociale come stimolo al cambiamento ed al miglioramento dell’azione amministrativa</a:t>
            </a:r>
          </a:p>
          <a:p>
            <a:pPr marL="0" indent="0" algn="just">
              <a:buNone/>
            </a:pPr>
            <a:endParaRPr lang="it-IT" sz="3000" dirty="0" smtClean="0"/>
          </a:p>
        </p:txBody>
      </p:sp>
      <p:sp>
        <p:nvSpPr>
          <p:cNvPr id="4" name="Segnaposto piè di pagina 3"/>
          <p:cNvSpPr>
            <a:spLocks noGrp="1"/>
          </p:cNvSpPr>
          <p:nvPr>
            <p:ph type="ftr" sz="quarter" idx="11"/>
          </p:nvPr>
        </p:nvSpPr>
        <p:spPr>
          <a:xfrm>
            <a:off x="179512" y="116632"/>
            <a:ext cx="7364288" cy="230840"/>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6" name="Segnaposto numero diapositiva 5"/>
          <p:cNvSpPr>
            <a:spLocks noGrp="1"/>
          </p:cNvSpPr>
          <p:nvPr>
            <p:ph type="sldNum" sz="quarter" idx="12"/>
          </p:nvPr>
        </p:nvSpPr>
        <p:spPr/>
        <p:txBody>
          <a:bodyPr/>
          <a:lstStyle/>
          <a:p>
            <a:fld id="{B007B441-5312-499D-93C3-6E37886527FA}" type="slidenum">
              <a:rPr lang="it-IT" smtClean="0"/>
              <a:pPr/>
              <a:t>3</a:t>
            </a:fld>
            <a:endParaRPr lang="it-IT"/>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smtClean="0"/>
              <a:t>Grazie per la Vostra partecipazione</a:t>
            </a:r>
            <a:endParaRPr lang="it-IT" dirty="0"/>
          </a:p>
        </p:txBody>
      </p:sp>
      <p:pic>
        <p:nvPicPr>
          <p:cNvPr id="4" name="Segnaposto contenuto 3" descr="Il-Buongoverno-Ambrogio-Lorenzetti-Siena-1337-1339.jpg"/>
          <p:cNvPicPr>
            <a:picLocks noGrp="1" noChangeAspect="1"/>
          </p:cNvPicPr>
          <p:nvPr>
            <p:ph idx="1"/>
          </p:nvPr>
        </p:nvPicPr>
        <p:blipFill>
          <a:blip r:embed="rId2" cstate="print"/>
          <a:stretch>
            <a:fillRect/>
          </a:stretch>
        </p:blipFill>
        <p:spPr>
          <a:xfrm>
            <a:off x="1403648" y="1700808"/>
            <a:ext cx="6048672" cy="3600400"/>
          </a:xfrm>
        </p:spPr>
      </p:pic>
      <p:sp>
        <p:nvSpPr>
          <p:cNvPr id="5" name="Segnaposto piè di pagina 4"/>
          <p:cNvSpPr>
            <a:spLocks noGrp="1"/>
          </p:cNvSpPr>
          <p:nvPr>
            <p:ph type="ftr" sz="quarter" idx="11"/>
          </p:nvPr>
        </p:nvSpPr>
        <p:spPr>
          <a:xfrm>
            <a:off x="899592" y="5877272"/>
            <a:ext cx="7056784" cy="365125"/>
          </a:xfrm>
        </p:spPr>
        <p:txBody>
          <a:bodyPr/>
          <a:lstStyle/>
          <a:p>
            <a:r>
              <a:rPr lang="it-IT" sz="1600" b="1" i="1" smtClean="0">
                <a:solidFill>
                  <a:schemeClr val="tx2"/>
                </a:solidFill>
              </a:rPr>
              <a:t>giornata della trasparenza 2015 - a cura del r.p.c. dott. Lazzaro Francesco</a:t>
            </a:r>
            <a:endParaRPr lang="it-IT" sz="1600" b="1" dirty="0">
              <a:solidFill>
                <a:schemeClr val="tx2"/>
              </a:solidFill>
            </a:endParaRPr>
          </a:p>
        </p:txBody>
      </p:sp>
      <p:sp>
        <p:nvSpPr>
          <p:cNvPr id="6" name="Segnaposto numero diapositiva 5"/>
          <p:cNvSpPr>
            <a:spLocks noGrp="1"/>
          </p:cNvSpPr>
          <p:nvPr>
            <p:ph type="sldNum" sz="quarter" idx="12"/>
          </p:nvPr>
        </p:nvSpPr>
        <p:spPr/>
        <p:txBody>
          <a:bodyPr/>
          <a:lstStyle/>
          <a:p>
            <a:fld id="{B007B441-5312-499D-93C3-6E37886527FA}" type="slidenum">
              <a:rPr lang="it-IT" smtClean="0"/>
              <a:pPr/>
              <a:t>30</a:t>
            </a:fld>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363272" cy="990600"/>
          </a:xfrm>
        </p:spPr>
        <p:txBody>
          <a:bodyPr>
            <a:normAutofit/>
          </a:bodyPr>
          <a:lstStyle/>
          <a:p>
            <a:pPr algn="ctr"/>
            <a:r>
              <a:rPr lang="it-IT" dirty="0" smtClean="0"/>
              <a:t>Gli strumenti della performance </a:t>
            </a:r>
            <a:endParaRPr lang="it-IT" dirty="0"/>
          </a:p>
        </p:txBody>
      </p:sp>
      <p:sp>
        <p:nvSpPr>
          <p:cNvPr id="3" name="Segnaposto contenuto 2"/>
          <p:cNvSpPr>
            <a:spLocks noGrp="1"/>
          </p:cNvSpPr>
          <p:nvPr>
            <p:ph idx="1"/>
          </p:nvPr>
        </p:nvSpPr>
        <p:spPr/>
        <p:txBody>
          <a:bodyPr>
            <a:normAutofit/>
          </a:bodyPr>
          <a:lstStyle/>
          <a:p>
            <a:pPr algn="just">
              <a:buNone/>
            </a:pPr>
            <a:r>
              <a:rPr lang="it-IT" dirty="0" smtClean="0"/>
              <a:t>Il Comune di Bisceglie ha attuato il ciclo della performance, introdotto con il decreto legislativo 150/2009 sin dal </a:t>
            </a:r>
            <a:r>
              <a:rPr lang="it-IT" dirty="0" smtClean="0"/>
              <a:t>2011</a:t>
            </a:r>
            <a:r>
              <a:rPr lang="it-IT" dirty="0" smtClean="0"/>
              <a:t>.</a:t>
            </a:r>
          </a:p>
          <a:p>
            <a:pPr algn="just">
              <a:buNone/>
            </a:pPr>
            <a:r>
              <a:rPr lang="it-IT" dirty="0" smtClean="0"/>
              <a:t>Documenti fondamentali sono:</a:t>
            </a:r>
          </a:p>
          <a:p>
            <a:pPr algn="just">
              <a:buFontTx/>
              <a:buChar char="-"/>
            </a:pPr>
            <a:r>
              <a:rPr lang="it-IT" dirty="0" smtClean="0"/>
              <a:t>La metodologia di misurazione e valutazione della performance organizzativa ed individuale</a:t>
            </a:r>
          </a:p>
          <a:p>
            <a:pPr algn="just">
              <a:buFontTx/>
              <a:buChar char="-"/>
            </a:pPr>
            <a:r>
              <a:rPr lang="it-IT" dirty="0" smtClean="0"/>
              <a:t>Il piano triennale della performance, </a:t>
            </a:r>
            <a:r>
              <a:rPr lang="it-IT" dirty="0" smtClean="0"/>
              <a:t>organicamente unificato </a:t>
            </a:r>
            <a:r>
              <a:rPr lang="it-IT" dirty="0" smtClean="0"/>
              <a:t>al piano esecutivo di gestione</a:t>
            </a:r>
          </a:p>
          <a:p>
            <a:pPr algn="just">
              <a:buFontTx/>
              <a:buChar char="-"/>
            </a:pPr>
            <a:r>
              <a:rPr lang="it-IT" dirty="0" smtClean="0"/>
              <a:t>La relazione sulla performance, approvata entro il 30 giugno dell’anno successivo</a:t>
            </a:r>
          </a:p>
          <a:p>
            <a:pPr marL="0" indent="0" algn="just">
              <a:buNone/>
            </a:pPr>
            <a:r>
              <a:rPr lang="it-IT" dirty="0" smtClean="0"/>
              <a:t>Come il PEG traduce le previsioni finanziarie del bilancio, il piano della performance traduce le previsioni programmatiche del documento unico di programmazione</a:t>
            </a:r>
            <a:endParaRPr lang="it-IT" dirty="0"/>
          </a:p>
        </p:txBody>
      </p:sp>
      <p:sp>
        <p:nvSpPr>
          <p:cNvPr id="4" name="Segnaposto piè di pagina 3"/>
          <p:cNvSpPr>
            <a:spLocks noGrp="1"/>
          </p:cNvSpPr>
          <p:nvPr>
            <p:ph type="ftr" sz="quarter" idx="11"/>
          </p:nvPr>
        </p:nvSpPr>
        <p:spPr>
          <a:xfrm>
            <a:off x="107504" y="18288"/>
            <a:ext cx="7436296" cy="314368"/>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6" name="Segnaposto numero diapositiva 5"/>
          <p:cNvSpPr>
            <a:spLocks noGrp="1"/>
          </p:cNvSpPr>
          <p:nvPr>
            <p:ph type="sldNum" sz="quarter" idx="12"/>
          </p:nvPr>
        </p:nvSpPr>
        <p:spPr/>
        <p:txBody>
          <a:bodyPr/>
          <a:lstStyle/>
          <a:p>
            <a:fld id="{B007B441-5312-499D-93C3-6E37886527FA}" type="slidenum">
              <a:rPr lang="it-IT" smtClean="0"/>
              <a:pPr/>
              <a:t>4</a:t>
            </a:fld>
            <a:endParaRPr lang="it-I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591344"/>
          </a:xfrm>
        </p:spPr>
        <p:txBody>
          <a:bodyPr>
            <a:normAutofit fontScale="90000"/>
          </a:bodyPr>
          <a:lstStyle/>
          <a:p>
            <a:pPr algn="ctr"/>
            <a:r>
              <a:rPr lang="it-IT" dirty="0" smtClean="0"/>
              <a:t>L’albero della </a:t>
            </a:r>
            <a:r>
              <a:rPr lang="it-IT" dirty="0" smtClean="0"/>
              <a:t>performance</a:t>
            </a:r>
            <a:endParaRPr lang="it-IT" dirty="0"/>
          </a:p>
        </p:txBody>
      </p:sp>
      <p:graphicFrame>
        <p:nvGraphicFramePr>
          <p:cNvPr id="3" name="Segnaposto contenuto 4"/>
          <p:cNvGraphicFramePr>
            <a:graphicFrameLocks/>
          </p:cNvGraphicFramePr>
          <p:nvPr>
            <p:extLst>
              <p:ext uri="{D42A27DB-BD31-4B8C-83A1-F6EECF244321}">
                <p14:modId xmlns:p14="http://schemas.microsoft.com/office/powerpoint/2010/main" val="4207848351"/>
              </p:ext>
            </p:extLst>
          </p:nvPr>
        </p:nvGraphicFramePr>
        <p:xfrm>
          <a:off x="611560" y="1124744"/>
          <a:ext cx="8280920"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piè di pagina 3"/>
          <p:cNvSpPr>
            <a:spLocks noGrp="1"/>
          </p:cNvSpPr>
          <p:nvPr>
            <p:ph type="ftr" sz="quarter" idx="11"/>
          </p:nvPr>
        </p:nvSpPr>
        <p:spPr>
          <a:xfrm>
            <a:off x="0" y="18288"/>
            <a:ext cx="7543800" cy="242360"/>
          </a:xfrm>
        </p:spPr>
        <p:txBody>
          <a:bodyPr/>
          <a:lstStyle/>
          <a:p>
            <a:pPr algn="l"/>
            <a:r>
              <a:rPr lang="it-IT" smtClean="0"/>
              <a:t>giornata della trasparenza 2015 - a cura del r.p.c. dott. Lazzaro Francesco</a:t>
            </a:r>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5</a:t>
            </a:fld>
            <a:endParaRPr lang="it-IT"/>
          </a:p>
        </p:txBody>
      </p:sp>
    </p:spTree>
    <p:extLst>
      <p:ext uri="{BB962C8B-B14F-4D97-AF65-F5344CB8AC3E}">
        <p14:creationId xmlns:p14="http://schemas.microsoft.com/office/powerpoint/2010/main" val="22335398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504056"/>
          </a:xfrm>
        </p:spPr>
        <p:txBody>
          <a:bodyPr>
            <a:normAutofit fontScale="90000"/>
          </a:bodyPr>
          <a:lstStyle/>
          <a:p>
            <a:r>
              <a:rPr lang="it-IT" dirty="0" smtClean="0"/>
              <a:t>Le aree strategiche - 1</a:t>
            </a:r>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2793717869"/>
              </p:ext>
            </p:extLst>
          </p:nvPr>
        </p:nvGraphicFramePr>
        <p:xfrm>
          <a:off x="467544" y="908720"/>
          <a:ext cx="8352927" cy="5692089"/>
        </p:xfrm>
        <a:graphic>
          <a:graphicData uri="http://schemas.openxmlformats.org/drawingml/2006/table">
            <a:tbl>
              <a:tblPr firstRow="1" firstCol="1" bandRow="1">
                <a:tableStyleId>{5C22544A-7EE6-4342-B048-85BDC9FD1C3A}</a:tableStyleId>
              </a:tblPr>
              <a:tblGrid>
                <a:gridCol w="2808312"/>
                <a:gridCol w="5544615"/>
              </a:tblGrid>
              <a:tr h="1800200">
                <a:tc>
                  <a:txBody>
                    <a:bodyPr/>
                    <a:lstStyle/>
                    <a:p>
                      <a:pPr marL="342900" lvl="0" indent="-342900">
                        <a:lnSpc>
                          <a:spcPct val="115000"/>
                        </a:lnSpc>
                        <a:spcAft>
                          <a:spcPts val="0"/>
                        </a:spcAft>
                        <a:buFont typeface="+mj-lt"/>
                        <a:buAutoNum type="arabicPeriod"/>
                        <a:tabLst>
                          <a:tab pos="158750" algn="l"/>
                        </a:tabLst>
                      </a:pPr>
                      <a:r>
                        <a:rPr lang="it-IT" sz="2000" dirty="0">
                          <a:effectLst/>
                        </a:rPr>
                        <a:t>Integrità – trasparenza – economicità dell’azione amministrativa </a:t>
                      </a:r>
                    </a:p>
                    <a:p>
                      <a:pPr>
                        <a:lnSpc>
                          <a:spcPct val="115000"/>
                        </a:lnSpc>
                        <a:spcAft>
                          <a:spcPts val="0"/>
                        </a:spcAft>
                        <a:tabLst>
                          <a:tab pos="158750" algn="l"/>
                        </a:tabLst>
                      </a:pPr>
                      <a:r>
                        <a:rPr lang="it-IT" sz="1400" dirty="0">
                          <a:effectLst/>
                        </a:rPr>
                        <a:t> </a:t>
                      </a:r>
                    </a:p>
                    <a:p>
                      <a:pPr algn="just">
                        <a:lnSpc>
                          <a:spcPct val="115000"/>
                        </a:lnSpc>
                        <a:spcAft>
                          <a:spcPts val="0"/>
                        </a:spcAft>
                      </a:pPr>
                      <a:r>
                        <a:rPr lang="it-IT" sz="1400" dirty="0">
                          <a:effectLst/>
                        </a:rPr>
                        <a:t> </a:t>
                      </a:r>
                      <a:endParaRPr lang="it-IT" sz="1400" dirty="0">
                        <a:effectLst/>
                        <a:latin typeface="Times New Roman"/>
                        <a:ea typeface="Times New Roman"/>
                      </a:endParaRPr>
                    </a:p>
                  </a:txBody>
                  <a:tcPr marL="34077" marR="34077" marT="0" marB="0"/>
                </a:tc>
                <a:tc>
                  <a:txBody>
                    <a:bodyPr/>
                    <a:lstStyle/>
                    <a:p>
                      <a:pPr marL="342900" lvl="0" indent="-342900" algn="just">
                        <a:lnSpc>
                          <a:spcPct val="115000"/>
                        </a:lnSpc>
                        <a:spcAft>
                          <a:spcPts val="0"/>
                        </a:spcAft>
                        <a:buFont typeface="Times New Roman"/>
                        <a:buChar char="•"/>
                        <a:tabLst>
                          <a:tab pos="381635" algn="l"/>
                        </a:tabLst>
                      </a:pPr>
                      <a:r>
                        <a:rPr lang="it-IT" sz="1600" dirty="0">
                          <a:effectLst/>
                        </a:rPr>
                        <a:t>Creare un contesto sfavorevole ai fenomeni di cattiva gestione, favorendo il controllo sociale ed assicurando servizi rispondenti a canoni di qualità ed economicità.</a:t>
                      </a:r>
                    </a:p>
                    <a:p>
                      <a:pPr marL="342900" lvl="0" indent="-342900" algn="just">
                        <a:lnSpc>
                          <a:spcPct val="115000"/>
                        </a:lnSpc>
                        <a:spcAft>
                          <a:spcPts val="0"/>
                        </a:spcAft>
                        <a:buFont typeface="Times New Roman"/>
                        <a:buChar char="•"/>
                        <a:tabLst>
                          <a:tab pos="381635" algn="l"/>
                        </a:tabLst>
                      </a:pPr>
                      <a:r>
                        <a:rPr lang="it-IT" sz="1600" dirty="0">
                          <a:effectLst/>
                        </a:rPr>
                        <a:t>Perseguire l’economicità nella gestione, valorizzando le risorse umane per il raggiungimento di più elevati livelli di </a:t>
                      </a:r>
                      <a:r>
                        <a:rPr lang="it-IT" sz="1600" dirty="0" smtClean="0">
                          <a:effectLst/>
                        </a:rPr>
                        <a:t>produttività</a:t>
                      </a:r>
                      <a:endParaRPr lang="it-IT" sz="1600" dirty="0">
                        <a:effectLst/>
                      </a:endParaRPr>
                    </a:p>
                  </a:txBody>
                  <a:tcPr marL="34077" marR="34077" marT="0" marB="0"/>
                </a:tc>
              </a:tr>
              <a:tr h="1796867">
                <a:tc>
                  <a:txBody>
                    <a:bodyPr/>
                    <a:lstStyle/>
                    <a:p>
                      <a:pPr marL="0" lvl="0" indent="0" algn="just">
                        <a:lnSpc>
                          <a:spcPct val="115000"/>
                        </a:lnSpc>
                        <a:spcAft>
                          <a:spcPts val="0"/>
                        </a:spcAft>
                        <a:buFont typeface="+mj-lt"/>
                        <a:buNone/>
                        <a:tabLst>
                          <a:tab pos="158750" algn="l"/>
                        </a:tabLst>
                      </a:pPr>
                      <a:r>
                        <a:rPr lang="it-IT" sz="2000" dirty="0" smtClean="0">
                          <a:effectLst/>
                        </a:rPr>
                        <a:t>2.</a:t>
                      </a:r>
                      <a:r>
                        <a:rPr lang="it-IT" sz="2000" baseline="0" dirty="0" smtClean="0">
                          <a:effectLst/>
                        </a:rPr>
                        <a:t> </a:t>
                      </a:r>
                      <a:r>
                        <a:rPr lang="it-IT" sz="2000" dirty="0" smtClean="0">
                          <a:effectLst/>
                        </a:rPr>
                        <a:t>Politiche </a:t>
                      </a:r>
                      <a:r>
                        <a:rPr lang="it-IT" sz="2000" dirty="0">
                          <a:effectLst/>
                        </a:rPr>
                        <a:t>di bilancio e federalismo </a:t>
                      </a:r>
                      <a:r>
                        <a:rPr lang="it-IT" sz="2000" dirty="0" smtClean="0">
                          <a:effectLst/>
                        </a:rPr>
                        <a:t>comunale</a:t>
                      </a:r>
                      <a:endParaRPr lang="it-IT" sz="2000" dirty="0">
                        <a:effectLst/>
                      </a:endParaRPr>
                    </a:p>
                  </a:txBody>
                  <a:tcPr marL="34077" marR="34077" marT="0" marB="0"/>
                </a:tc>
                <a:tc>
                  <a:txBody>
                    <a:bodyPr/>
                    <a:lstStyle/>
                    <a:p>
                      <a:pPr marL="342900" lvl="0" indent="-342900" algn="just">
                        <a:lnSpc>
                          <a:spcPct val="115000"/>
                        </a:lnSpc>
                        <a:spcAft>
                          <a:spcPts val="0"/>
                        </a:spcAft>
                        <a:buFont typeface="Times New Roman"/>
                        <a:buChar char="•"/>
                        <a:tabLst>
                          <a:tab pos="381635" algn="l"/>
                        </a:tabLst>
                      </a:pPr>
                      <a:r>
                        <a:rPr lang="it-IT" sz="1600" dirty="0">
                          <a:effectLst/>
                        </a:rPr>
                        <a:t>Gestire i vincoli di finanza pubblica come opportunità per il perseguimento di un duraturo equilibrio economico finanziario, razionalizzando la spesa e valorizzando ogni possibile entrata</a:t>
                      </a:r>
                    </a:p>
                    <a:p>
                      <a:pPr marL="342900" lvl="0" indent="-342900" algn="just">
                        <a:lnSpc>
                          <a:spcPct val="115000"/>
                        </a:lnSpc>
                        <a:spcAft>
                          <a:spcPts val="0"/>
                        </a:spcAft>
                        <a:buFont typeface="Times New Roman"/>
                        <a:buChar char="•"/>
                        <a:tabLst>
                          <a:tab pos="381635" algn="l"/>
                        </a:tabLst>
                      </a:pPr>
                      <a:r>
                        <a:rPr lang="it-IT" sz="1600" dirty="0">
                          <a:effectLst/>
                        </a:rPr>
                        <a:t> Assicurare equità e rigore nel prelievo e nella distribuzione del carico tributario tra cittadini ed imprese </a:t>
                      </a:r>
                      <a:endParaRPr lang="it-IT" sz="1600" dirty="0" smtClean="0">
                        <a:effectLst/>
                      </a:endParaRPr>
                    </a:p>
                  </a:txBody>
                  <a:tcPr marL="34077" marR="34077" marT="0" marB="0"/>
                </a:tc>
              </a:tr>
              <a:tr h="2017971">
                <a:tc>
                  <a:txBody>
                    <a:bodyPr/>
                    <a:lstStyle/>
                    <a:p>
                      <a:pPr marL="0" lvl="0" indent="0" algn="just">
                        <a:lnSpc>
                          <a:spcPct val="115000"/>
                        </a:lnSpc>
                        <a:spcAft>
                          <a:spcPts val="0"/>
                        </a:spcAft>
                        <a:buFont typeface="+mj-lt"/>
                        <a:buNone/>
                        <a:tabLst>
                          <a:tab pos="158750" algn="l"/>
                        </a:tabLst>
                      </a:pPr>
                      <a:r>
                        <a:rPr lang="it-IT" sz="2000" dirty="0" smtClean="0">
                          <a:effectLst/>
                        </a:rPr>
                        <a:t>3. Sicurezza</a:t>
                      </a:r>
                      <a:r>
                        <a:rPr lang="it-IT" sz="2000" dirty="0">
                          <a:effectLst/>
                        </a:rPr>
                        <a:t>, legalità e sviluppo economico </a:t>
                      </a:r>
                    </a:p>
                  </a:txBody>
                  <a:tcPr marL="34077" marR="34077" marT="0" marB="0"/>
                </a:tc>
                <a:tc>
                  <a:txBody>
                    <a:bodyPr/>
                    <a:lstStyle/>
                    <a:p>
                      <a:pPr marL="342900" lvl="0" indent="-342900" algn="just">
                        <a:lnSpc>
                          <a:spcPct val="115000"/>
                        </a:lnSpc>
                        <a:spcAft>
                          <a:spcPts val="0"/>
                        </a:spcAft>
                        <a:buFont typeface="Times New Roman"/>
                        <a:buChar char="•"/>
                        <a:tabLst>
                          <a:tab pos="381635" algn="l"/>
                        </a:tabLst>
                      </a:pPr>
                      <a:r>
                        <a:rPr lang="it-IT" sz="1600" dirty="0">
                          <a:effectLst/>
                        </a:rPr>
                        <a:t>Rafforzare e sostenere i fattori di competitività e crescita del  contesto economico produttivo locale, ponendo  la percezione di sicurezza e la tutela della legalità come punti di forza e fattori di opportunità. </a:t>
                      </a:r>
                    </a:p>
                    <a:p>
                      <a:pPr marL="342900" lvl="0" indent="-342900" algn="just">
                        <a:lnSpc>
                          <a:spcPct val="115000"/>
                        </a:lnSpc>
                        <a:spcAft>
                          <a:spcPts val="0"/>
                        </a:spcAft>
                        <a:buFont typeface="Times New Roman"/>
                        <a:buChar char="•"/>
                        <a:tabLst>
                          <a:tab pos="381635" algn="l"/>
                        </a:tabLst>
                      </a:pPr>
                      <a:r>
                        <a:rPr lang="it-IT" sz="1600" dirty="0">
                          <a:effectLst/>
                        </a:rPr>
                        <a:t>Promuovere le opportunità occupazionali e le capacità imprenditoriali, valorizzando il capitale umano, le ricchezze e le vocazioni del territorio </a:t>
                      </a:r>
                      <a:endParaRPr lang="it-IT" sz="1600" dirty="0">
                        <a:effectLst/>
                        <a:latin typeface="Times New Roman"/>
                        <a:ea typeface="Times New Roman"/>
                      </a:endParaRPr>
                    </a:p>
                  </a:txBody>
                  <a:tcPr marL="34077" marR="34077" marT="0" marB="0"/>
                </a:tc>
              </a:tr>
            </a:tbl>
          </a:graphicData>
        </a:graphic>
      </p:graphicFrame>
      <p:sp>
        <p:nvSpPr>
          <p:cNvPr id="4" name="Segnaposto piè di pagina 3"/>
          <p:cNvSpPr>
            <a:spLocks noGrp="1"/>
          </p:cNvSpPr>
          <p:nvPr>
            <p:ph type="ftr" sz="quarter" idx="11"/>
          </p:nvPr>
        </p:nvSpPr>
        <p:spPr>
          <a:xfrm>
            <a:off x="107504" y="18288"/>
            <a:ext cx="7436296" cy="314368"/>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6" name="Segnaposto numero diapositiva 5"/>
          <p:cNvSpPr>
            <a:spLocks noGrp="1"/>
          </p:cNvSpPr>
          <p:nvPr>
            <p:ph type="sldNum" sz="quarter" idx="12"/>
          </p:nvPr>
        </p:nvSpPr>
        <p:spPr/>
        <p:txBody>
          <a:bodyPr/>
          <a:lstStyle/>
          <a:p>
            <a:fld id="{B007B441-5312-499D-93C3-6E37886527FA}" type="slidenum">
              <a:rPr lang="it-IT" smtClean="0"/>
              <a:pPr/>
              <a:t>6</a:t>
            </a:fld>
            <a:endParaRPr lang="it-IT"/>
          </a:p>
        </p:txBody>
      </p:sp>
    </p:spTree>
    <p:extLst>
      <p:ext uri="{BB962C8B-B14F-4D97-AF65-F5344CB8AC3E}">
        <p14:creationId xmlns:p14="http://schemas.microsoft.com/office/powerpoint/2010/main" val="9491002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576064"/>
          </a:xfrm>
        </p:spPr>
        <p:txBody>
          <a:bodyPr>
            <a:normAutofit fontScale="90000"/>
          </a:bodyPr>
          <a:lstStyle/>
          <a:p>
            <a:r>
              <a:rPr lang="it-IT" dirty="0" smtClean="0"/>
              <a:t>Le aree strategiche - 2</a:t>
            </a:r>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1943717650"/>
              </p:ext>
            </p:extLst>
          </p:nvPr>
        </p:nvGraphicFramePr>
        <p:xfrm>
          <a:off x="467544" y="980728"/>
          <a:ext cx="8352928" cy="5400600"/>
        </p:xfrm>
        <a:graphic>
          <a:graphicData uri="http://schemas.openxmlformats.org/drawingml/2006/table">
            <a:tbl>
              <a:tblPr firstRow="1" firstCol="1" bandRow="1">
                <a:tableStyleId>{5C22544A-7EE6-4342-B048-85BDC9FD1C3A}</a:tableStyleId>
              </a:tblPr>
              <a:tblGrid>
                <a:gridCol w="2661109"/>
                <a:gridCol w="5691819"/>
              </a:tblGrid>
              <a:tr h="1827146">
                <a:tc>
                  <a:txBody>
                    <a:bodyPr/>
                    <a:lstStyle/>
                    <a:p>
                      <a:pPr marL="0" lvl="0" indent="0">
                        <a:lnSpc>
                          <a:spcPct val="115000"/>
                        </a:lnSpc>
                        <a:spcAft>
                          <a:spcPts val="0"/>
                        </a:spcAft>
                        <a:buFont typeface="+mj-lt"/>
                        <a:buNone/>
                        <a:tabLst>
                          <a:tab pos="158750" algn="l"/>
                        </a:tabLst>
                      </a:pPr>
                      <a:r>
                        <a:rPr lang="it-IT" sz="2000" dirty="0" smtClean="0">
                          <a:effectLst/>
                        </a:rPr>
                        <a:t>4.</a:t>
                      </a:r>
                      <a:r>
                        <a:rPr lang="it-IT" sz="2000" baseline="0" dirty="0" smtClean="0">
                          <a:effectLst/>
                        </a:rPr>
                        <a:t> </a:t>
                      </a:r>
                      <a:r>
                        <a:rPr lang="it-IT" sz="2000" dirty="0" smtClean="0">
                          <a:effectLst/>
                        </a:rPr>
                        <a:t>Inclusione </a:t>
                      </a:r>
                      <a:r>
                        <a:rPr lang="it-IT" sz="2000" dirty="0">
                          <a:effectLst/>
                        </a:rPr>
                        <a:t>sociale, benessere e salute </a:t>
                      </a:r>
                    </a:p>
                    <a:p>
                      <a:pPr algn="just">
                        <a:lnSpc>
                          <a:spcPct val="115000"/>
                        </a:lnSpc>
                        <a:spcAft>
                          <a:spcPts val="0"/>
                        </a:spcAft>
                      </a:pPr>
                      <a:endParaRPr lang="it-IT" sz="2000" dirty="0">
                        <a:effectLst/>
                        <a:latin typeface="Times New Roman"/>
                        <a:ea typeface="Times New Roman"/>
                      </a:endParaRPr>
                    </a:p>
                  </a:txBody>
                  <a:tcPr marL="34077" marR="34077" marT="0" marB="0"/>
                </a:tc>
                <a:tc>
                  <a:txBody>
                    <a:bodyPr/>
                    <a:lstStyle/>
                    <a:p>
                      <a:pPr marL="342900" lvl="0" indent="-342900" algn="just">
                        <a:lnSpc>
                          <a:spcPct val="115000"/>
                        </a:lnSpc>
                        <a:spcAft>
                          <a:spcPts val="0"/>
                        </a:spcAft>
                        <a:buFont typeface="Times New Roman"/>
                        <a:buChar char="•"/>
                        <a:tabLst>
                          <a:tab pos="381635" algn="l"/>
                        </a:tabLst>
                      </a:pPr>
                      <a:r>
                        <a:rPr lang="it-IT" sz="1600" dirty="0">
                          <a:effectLst/>
                        </a:rPr>
                        <a:t>Migliorare la qualità di vita dei cittadini,  creare opportunità e favorire condizioni di promozione delle personalità e di inclusione sociale per i soggetti in condizione di svantaggio</a:t>
                      </a:r>
                    </a:p>
                    <a:p>
                      <a:pPr marL="342900" lvl="0" indent="-342900" algn="just">
                        <a:lnSpc>
                          <a:spcPct val="115000"/>
                        </a:lnSpc>
                        <a:spcAft>
                          <a:spcPts val="0"/>
                        </a:spcAft>
                        <a:buFont typeface="Times New Roman"/>
                        <a:buChar char="•"/>
                        <a:tabLst>
                          <a:tab pos="381635" algn="l"/>
                        </a:tabLst>
                      </a:pPr>
                      <a:r>
                        <a:rPr lang="it-IT" sz="1600" dirty="0">
                          <a:effectLst/>
                        </a:rPr>
                        <a:t>Superare le marginalità e le povertà mediante interventi coordinati con tutte le componenti del tessuto </a:t>
                      </a:r>
                      <a:r>
                        <a:rPr lang="it-IT" sz="1600" dirty="0" smtClean="0">
                          <a:effectLst/>
                        </a:rPr>
                        <a:t>socio-economico</a:t>
                      </a:r>
                      <a:endParaRPr lang="it-IT" sz="1600" dirty="0">
                        <a:effectLst/>
                      </a:endParaRPr>
                    </a:p>
                  </a:txBody>
                  <a:tcPr marL="34077" marR="34077" marT="0" marB="0"/>
                </a:tc>
              </a:tr>
              <a:tr h="1836044">
                <a:tc>
                  <a:txBody>
                    <a:bodyPr/>
                    <a:lstStyle/>
                    <a:p>
                      <a:pPr marL="0" lvl="0" indent="0" algn="just">
                        <a:lnSpc>
                          <a:spcPct val="115000"/>
                        </a:lnSpc>
                        <a:spcAft>
                          <a:spcPts val="0"/>
                        </a:spcAft>
                        <a:buFont typeface="+mj-lt"/>
                        <a:buNone/>
                        <a:tabLst>
                          <a:tab pos="158750" algn="l"/>
                        </a:tabLst>
                      </a:pPr>
                      <a:r>
                        <a:rPr lang="it-IT" sz="2000" dirty="0" smtClean="0">
                          <a:effectLst/>
                        </a:rPr>
                        <a:t>5.Sostenibilità </a:t>
                      </a:r>
                      <a:r>
                        <a:rPr lang="it-IT" sz="2000" dirty="0">
                          <a:effectLst/>
                        </a:rPr>
                        <a:t>ambientale e sviluppo urbanistico </a:t>
                      </a:r>
                    </a:p>
                    <a:p>
                      <a:pPr algn="just">
                        <a:lnSpc>
                          <a:spcPct val="115000"/>
                        </a:lnSpc>
                        <a:spcAft>
                          <a:spcPts val="0"/>
                        </a:spcAft>
                      </a:pPr>
                      <a:r>
                        <a:rPr lang="it-IT" sz="2000" dirty="0">
                          <a:effectLst/>
                        </a:rPr>
                        <a:t> </a:t>
                      </a:r>
                      <a:endParaRPr lang="it-IT" sz="2000" dirty="0">
                        <a:effectLst/>
                        <a:latin typeface="Times New Roman"/>
                        <a:ea typeface="Times New Roman"/>
                      </a:endParaRPr>
                    </a:p>
                  </a:txBody>
                  <a:tcPr marL="34077" marR="34077" marT="0" marB="0"/>
                </a:tc>
                <a:tc>
                  <a:txBody>
                    <a:bodyPr/>
                    <a:lstStyle/>
                    <a:p>
                      <a:pPr marL="342900" lvl="0" indent="-342900" algn="just">
                        <a:lnSpc>
                          <a:spcPct val="115000"/>
                        </a:lnSpc>
                        <a:spcAft>
                          <a:spcPts val="0"/>
                        </a:spcAft>
                        <a:buFont typeface="Times New Roman"/>
                        <a:buChar char="•"/>
                        <a:tabLst>
                          <a:tab pos="381635" algn="l"/>
                        </a:tabLst>
                      </a:pPr>
                      <a:r>
                        <a:rPr lang="it-IT" sz="1600" dirty="0">
                          <a:effectLst/>
                        </a:rPr>
                        <a:t>Assicurare uno sviluppo armonico ed equilibrato della città, che possa coniugare  la crescita con la tutela del territorio, l'espansione con la vivibilità, il progresso con la conservazione dei valori fondanti la comunità locale </a:t>
                      </a:r>
                    </a:p>
                    <a:p>
                      <a:pPr marL="342900" lvl="0" indent="-342900" algn="just">
                        <a:lnSpc>
                          <a:spcPct val="115000"/>
                        </a:lnSpc>
                        <a:spcAft>
                          <a:spcPts val="0"/>
                        </a:spcAft>
                        <a:buFont typeface="Times New Roman"/>
                        <a:buChar char="•"/>
                        <a:tabLst>
                          <a:tab pos="381635" algn="l"/>
                        </a:tabLst>
                      </a:pPr>
                      <a:r>
                        <a:rPr lang="it-IT" sz="1600" dirty="0">
                          <a:effectLst/>
                        </a:rPr>
                        <a:t>Tutelare e valorizzare l’ambiente, il paesaggio e le valenze storico-artistiche ed architettoniche del </a:t>
                      </a:r>
                      <a:r>
                        <a:rPr lang="it-IT" sz="1600" dirty="0" smtClean="0">
                          <a:effectLst/>
                        </a:rPr>
                        <a:t>territorio</a:t>
                      </a:r>
                      <a:r>
                        <a:rPr lang="it-IT" sz="1600" dirty="0">
                          <a:effectLst/>
                        </a:rPr>
                        <a:t> </a:t>
                      </a:r>
                      <a:endParaRPr lang="it-IT" sz="1600" dirty="0">
                        <a:effectLst/>
                        <a:latin typeface="Times New Roman"/>
                        <a:ea typeface="Times New Roman"/>
                      </a:endParaRPr>
                    </a:p>
                  </a:txBody>
                  <a:tcPr marL="34077" marR="34077" marT="0" marB="0"/>
                </a:tc>
              </a:tr>
              <a:tr h="1737410">
                <a:tc>
                  <a:txBody>
                    <a:bodyPr/>
                    <a:lstStyle/>
                    <a:p>
                      <a:pPr marL="0" lvl="0" indent="0">
                        <a:lnSpc>
                          <a:spcPct val="115000"/>
                        </a:lnSpc>
                        <a:spcAft>
                          <a:spcPts val="0"/>
                        </a:spcAft>
                        <a:buFont typeface="+mj-lt"/>
                        <a:buNone/>
                        <a:tabLst>
                          <a:tab pos="158750" algn="l"/>
                        </a:tabLst>
                      </a:pPr>
                      <a:r>
                        <a:rPr lang="it-IT" sz="2000" dirty="0" smtClean="0">
                          <a:effectLst/>
                        </a:rPr>
                        <a:t>6. Istruzione</a:t>
                      </a:r>
                      <a:r>
                        <a:rPr lang="it-IT" sz="2000" dirty="0">
                          <a:effectLst/>
                        </a:rPr>
                        <a:t>, </a:t>
                      </a:r>
                      <a:r>
                        <a:rPr lang="it-IT" sz="2000" dirty="0" err="1">
                          <a:effectLst/>
                        </a:rPr>
                        <a:t>cultura,turismo</a:t>
                      </a:r>
                      <a:r>
                        <a:rPr lang="it-IT" sz="2000" dirty="0">
                          <a:effectLst/>
                        </a:rPr>
                        <a:t> e centro storico </a:t>
                      </a:r>
                    </a:p>
                  </a:txBody>
                  <a:tcPr marL="34077" marR="34077" marT="0" marB="0"/>
                </a:tc>
                <a:tc>
                  <a:txBody>
                    <a:bodyPr/>
                    <a:lstStyle/>
                    <a:p>
                      <a:pPr marL="342900" lvl="0" indent="-342900" algn="just">
                        <a:lnSpc>
                          <a:spcPct val="115000"/>
                        </a:lnSpc>
                        <a:spcAft>
                          <a:spcPts val="0"/>
                        </a:spcAft>
                        <a:buFont typeface="Times New Roman"/>
                        <a:buChar char="•"/>
                        <a:tabLst>
                          <a:tab pos="381635" algn="l"/>
                        </a:tabLst>
                      </a:pPr>
                      <a:r>
                        <a:rPr lang="it-IT" sz="1600" dirty="0">
                          <a:effectLst/>
                        </a:rPr>
                        <a:t>Rafforzare l'identità, la cultura e le tradizioni locali come fattore di riconoscibilità e competitività; valorizzare le competenze e le conoscenze come fattori determinanti di sviluppo</a:t>
                      </a:r>
                    </a:p>
                    <a:p>
                      <a:pPr marL="342900" lvl="0" indent="-342900" algn="just">
                        <a:lnSpc>
                          <a:spcPct val="115000"/>
                        </a:lnSpc>
                        <a:spcAft>
                          <a:spcPts val="0"/>
                        </a:spcAft>
                        <a:buFont typeface="Times New Roman"/>
                        <a:buChar char="•"/>
                        <a:tabLst>
                          <a:tab pos="381635" algn="l"/>
                        </a:tabLst>
                      </a:pPr>
                      <a:r>
                        <a:rPr lang="it-IT" sz="1600" dirty="0">
                          <a:effectLst/>
                        </a:rPr>
                        <a:t>Promuovere un turismo di qualità, favorire la destagionalizzazione, creare circuiti di promozione  </a:t>
                      </a:r>
                      <a:endParaRPr lang="it-IT" sz="1600" dirty="0">
                        <a:effectLst/>
                        <a:latin typeface="Times New Roman"/>
                        <a:ea typeface="Times New Roman"/>
                      </a:endParaRPr>
                    </a:p>
                  </a:txBody>
                  <a:tcPr marL="34077" marR="34077" marT="0" marB="0"/>
                </a:tc>
              </a:tr>
            </a:tbl>
          </a:graphicData>
        </a:graphic>
      </p:graphicFrame>
      <p:sp>
        <p:nvSpPr>
          <p:cNvPr id="4" name="Segnaposto piè di pagina 3"/>
          <p:cNvSpPr>
            <a:spLocks noGrp="1"/>
          </p:cNvSpPr>
          <p:nvPr>
            <p:ph type="ftr" sz="quarter" idx="11"/>
          </p:nvPr>
        </p:nvSpPr>
        <p:spPr>
          <a:xfrm>
            <a:off x="107504" y="18288"/>
            <a:ext cx="7436296" cy="242360"/>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6" name="Segnaposto numero diapositiva 5"/>
          <p:cNvSpPr>
            <a:spLocks noGrp="1"/>
          </p:cNvSpPr>
          <p:nvPr>
            <p:ph type="sldNum" sz="quarter" idx="12"/>
          </p:nvPr>
        </p:nvSpPr>
        <p:spPr/>
        <p:txBody>
          <a:bodyPr/>
          <a:lstStyle/>
          <a:p>
            <a:fld id="{B007B441-5312-499D-93C3-6E37886527FA}" type="slidenum">
              <a:rPr lang="it-IT" smtClean="0"/>
              <a:pPr/>
              <a:t>7</a:t>
            </a:fld>
            <a:endParaRPr lang="it-IT"/>
          </a:p>
        </p:txBody>
      </p:sp>
    </p:spTree>
    <p:extLst>
      <p:ext uri="{BB962C8B-B14F-4D97-AF65-F5344CB8AC3E}">
        <p14:creationId xmlns:p14="http://schemas.microsoft.com/office/powerpoint/2010/main" val="836288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performance 2014 – dati di sintesi</a:t>
            </a:r>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1184769138"/>
              </p:ext>
            </p:extLst>
          </p:nvPr>
        </p:nvGraphicFramePr>
        <p:xfrm>
          <a:off x="683568" y="1397000"/>
          <a:ext cx="7704855" cy="4549896"/>
        </p:xfrm>
        <a:graphic>
          <a:graphicData uri="http://schemas.openxmlformats.org/drawingml/2006/table">
            <a:tbl>
              <a:tblPr firstRow="1" bandRow="1">
                <a:tableStyleId>{5C22544A-7EE6-4342-B048-85BDC9FD1C3A}</a:tableStyleId>
              </a:tblPr>
              <a:tblGrid>
                <a:gridCol w="1296144"/>
                <a:gridCol w="1785798"/>
                <a:gridCol w="1540971"/>
                <a:gridCol w="1540971"/>
                <a:gridCol w="1540971"/>
              </a:tblGrid>
              <a:tr h="840546">
                <a:tc>
                  <a:txBody>
                    <a:bodyPr/>
                    <a:lstStyle/>
                    <a:p>
                      <a:r>
                        <a:rPr lang="it-IT" dirty="0" smtClean="0"/>
                        <a:t>Area strategica</a:t>
                      </a:r>
                      <a:endParaRPr lang="it-IT" dirty="0"/>
                    </a:p>
                  </a:txBody>
                  <a:tcPr/>
                </a:tc>
                <a:tc>
                  <a:txBody>
                    <a:bodyPr/>
                    <a:lstStyle/>
                    <a:p>
                      <a:r>
                        <a:rPr lang="it-IT" dirty="0" smtClean="0"/>
                        <a:t>Linee</a:t>
                      </a:r>
                      <a:r>
                        <a:rPr lang="it-IT" baseline="0" dirty="0" smtClean="0"/>
                        <a:t> programmatiche</a:t>
                      </a:r>
                      <a:endParaRPr lang="it-IT" dirty="0"/>
                    </a:p>
                  </a:txBody>
                  <a:tcPr/>
                </a:tc>
                <a:tc>
                  <a:txBody>
                    <a:bodyPr/>
                    <a:lstStyle/>
                    <a:p>
                      <a:r>
                        <a:rPr lang="it-IT" dirty="0" smtClean="0"/>
                        <a:t>Obiettivi strategici</a:t>
                      </a:r>
                      <a:endParaRPr lang="it-IT" dirty="0"/>
                    </a:p>
                  </a:txBody>
                  <a:tcPr/>
                </a:tc>
                <a:tc>
                  <a:txBody>
                    <a:bodyPr/>
                    <a:lstStyle/>
                    <a:p>
                      <a:r>
                        <a:rPr lang="it-IT" dirty="0" smtClean="0"/>
                        <a:t>Obiettivi gestionali</a:t>
                      </a:r>
                      <a:endParaRPr lang="it-IT" dirty="0"/>
                    </a:p>
                  </a:txBody>
                  <a:tcPr/>
                </a:tc>
                <a:tc>
                  <a:txBody>
                    <a:bodyPr/>
                    <a:lstStyle/>
                    <a:p>
                      <a:r>
                        <a:rPr lang="it-IT" dirty="0" smtClean="0"/>
                        <a:t>Media realizzazione</a:t>
                      </a:r>
                      <a:endParaRPr lang="it-IT" dirty="0"/>
                    </a:p>
                  </a:txBody>
                  <a:tcPr/>
                </a:tc>
              </a:tr>
              <a:tr h="350539">
                <a:tc>
                  <a:txBody>
                    <a:bodyPr/>
                    <a:lstStyle/>
                    <a:p>
                      <a:pPr algn="ctr"/>
                      <a:r>
                        <a:rPr lang="it-IT" dirty="0" smtClean="0"/>
                        <a:t>I</a:t>
                      </a:r>
                    </a:p>
                  </a:txBody>
                  <a:tcPr/>
                </a:tc>
                <a:tc>
                  <a:txBody>
                    <a:bodyPr/>
                    <a:lstStyle/>
                    <a:p>
                      <a:pPr algn="ctr"/>
                      <a:r>
                        <a:rPr lang="it-IT" dirty="0" smtClean="0"/>
                        <a:t>5</a:t>
                      </a:r>
                      <a:endParaRPr lang="it-IT" dirty="0"/>
                    </a:p>
                  </a:txBody>
                  <a:tcPr/>
                </a:tc>
                <a:tc>
                  <a:txBody>
                    <a:bodyPr/>
                    <a:lstStyle/>
                    <a:p>
                      <a:pPr algn="ctr"/>
                      <a:r>
                        <a:rPr lang="it-IT" dirty="0" smtClean="0"/>
                        <a:t>12</a:t>
                      </a:r>
                      <a:endParaRPr lang="it-IT" dirty="0"/>
                    </a:p>
                  </a:txBody>
                  <a:tcPr/>
                </a:tc>
                <a:tc>
                  <a:txBody>
                    <a:bodyPr/>
                    <a:lstStyle/>
                    <a:p>
                      <a:pPr algn="ctr"/>
                      <a:r>
                        <a:rPr lang="it-IT" dirty="0" smtClean="0"/>
                        <a:t>20</a:t>
                      </a:r>
                      <a:endParaRPr lang="it-IT" dirty="0"/>
                    </a:p>
                  </a:txBody>
                  <a:tcPr/>
                </a:tc>
                <a:tc>
                  <a:txBody>
                    <a:bodyPr/>
                    <a:lstStyle/>
                    <a:p>
                      <a:pPr algn="ctr"/>
                      <a:r>
                        <a:rPr lang="it-IT" dirty="0" smtClean="0"/>
                        <a:t>86%</a:t>
                      </a:r>
                      <a:endParaRPr lang="it-IT" dirty="0"/>
                    </a:p>
                  </a:txBody>
                  <a:tcPr/>
                </a:tc>
              </a:tr>
              <a:tr h="350539">
                <a:tc>
                  <a:txBody>
                    <a:bodyPr/>
                    <a:lstStyle/>
                    <a:p>
                      <a:pPr algn="ctr"/>
                      <a:r>
                        <a:rPr lang="it-IT" dirty="0" smtClean="0"/>
                        <a:t>II</a:t>
                      </a:r>
                    </a:p>
                  </a:txBody>
                  <a:tcPr/>
                </a:tc>
                <a:tc>
                  <a:txBody>
                    <a:bodyPr/>
                    <a:lstStyle/>
                    <a:p>
                      <a:pPr algn="ctr"/>
                      <a:r>
                        <a:rPr lang="it-IT" dirty="0" smtClean="0"/>
                        <a:t>2</a:t>
                      </a:r>
                      <a:endParaRPr lang="it-IT" dirty="0"/>
                    </a:p>
                  </a:txBody>
                  <a:tcPr/>
                </a:tc>
                <a:tc>
                  <a:txBody>
                    <a:bodyPr/>
                    <a:lstStyle/>
                    <a:p>
                      <a:pPr algn="ctr"/>
                      <a:r>
                        <a:rPr lang="it-IT" dirty="0" smtClean="0"/>
                        <a:t>5</a:t>
                      </a:r>
                      <a:endParaRPr lang="it-IT" dirty="0"/>
                    </a:p>
                  </a:txBody>
                  <a:tcPr/>
                </a:tc>
                <a:tc>
                  <a:txBody>
                    <a:bodyPr/>
                    <a:lstStyle/>
                    <a:p>
                      <a:pPr algn="ctr"/>
                      <a:r>
                        <a:rPr lang="it-IT" dirty="0" smtClean="0"/>
                        <a:t>6</a:t>
                      </a:r>
                      <a:endParaRPr lang="it-IT" dirty="0"/>
                    </a:p>
                  </a:txBody>
                  <a:tcPr/>
                </a:tc>
                <a:tc>
                  <a:txBody>
                    <a:bodyPr/>
                    <a:lstStyle/>
                    <a:p>
                      <a:pPr algn="ctr"/>
                      <a:r>
                        <a:rPr lang="it-IT" dirty="0" smtClean="0"/>
                        <a:t>85%</a:t>
                      </a:r>
                      <a:endParaRPr lang="it-IT" dirty="0"/>
                    </a:p>
                  </a:txBody>
                  <a:tcPr/>
                </a:tc>
              </a:tr>
              <a:tr h="350539">
                <a:tc>
                  <a:txBody>
                    <a:bodyPr/>
                    <a:lstStyle/>
                    <a:p>
                      <a:pPr algn="ctr"/>
                      <a:r>
                        <a:rPr lang="it-IT" dirty="0" smtClean="0"/>
                        <a:t>III</a:t>
                      </a:r>
                    </a:p>
                  </a:txBody>
                  <a:tcPr/>
                </a:tc>
                <a:tc>
                  <a:txBody>
                    <a:bodyPr/>
                    <a:lstStyle/>
                    <a:p>
                      <a:pPr algn="ctr"/>
                      <a:r>
                        <a:rPr lang="it-IT" dirty="0" smtClean="0"/>
                        <a:t>2</a:t>
                      </a:r>
                      <a:endParaRPr lang="it-IT" dirty="0"/>
                    </a:p>
                  </a:txBody>
                  <a:tcPr/>
                </a:tc>
                <a:tc>
                  <a:txBody>
                    <a:bodyPr/>
                    <a:lstStyle/>
                    <a:p>
                      <a:pPr algn="ctr"/>
                      <a:r>
                        <a:rPr lang="it-IT" dirty="0" smtClean="0"/>
                        <a:t>4</a:t>
                      </a:r>
                      <a:endParaRPr lang="it-IT" dirty="0"/>
                    </a:p>
                  </a:txBody>
                  <a:tcPr/>
                </a:tc>
                <a:tc>
                  <a:txBody>
                    <a:bodyPr/>
                    <a:lstStyle/>
                    <a:p>
                      <a:pPr algn="ctr"/>
                      <a:r>
                        <a:rPr lang="it-IT" dirty="0" smtClean="0"/>
                        <a:t>5</a:t>
                      </a:r>
                      <a:endParaRPr lang="it-IT" dirty="0"/>
                    </a:p>
                  </a:txBody>
                  <a:tcPr/>
                </a:tc>
                <a:tc>
                  <a:txBody>
                    <a:bodyPr/>
                    <a:lstStyle/>
                    <a:p>
                      <a:pPr algn="ctr"/>
                      <a:r>
                        <a:rPr lang="it-IT" dirty="0" smtClean="0"/>
                        <a:t>87%</a:t>
                      </a:r>
                      <a:endParaRPr lang="it-IT" dirty="0"/>
                    </a:p>
                  </a:txBody>
                  <a:tcPr/>
                </a:tc>
              </a:tr>
              <a:tr h="350539">
                <a:tc>
                  <a:txBody>
                    <a:bodyPr/>
                    <a:lstStyle/>
                    <a:p>
                      <a:pPr algn="ctr"/>
                      <a:r>
                        <a:rPr lang="it-IT" dirty="0" smtClean="0"/>
                        <a:t>IV</a:t>
                      </a:r>
                    </a:p>
                  </a:txBody>
                  <a:tcPr/>
                </a:tc>
                <a:tc>
                  <a:txBody>
                    <a:bodyPr/>
                    <a:lstStyle/>
                    <a:p>
                      <a:pPr algn="ctr"/>
                      <a:r>
                        <a:rPr lang="it-IT" dirty="0" smtClean="0"/>
                        <a:t>1</a:t>
                      </a:r>
                      <a:endParaRPr lang="it-IT" dirty="0"/>
                    </a:p>
                  </a:txBody>
                  <a:tcPr/>
                </a:tc>
                <a:tc>
                  <a:txBody>
                    <a:bodyPr/>
                    <a:lstStyle/>
                    <a:p>
                      <a:pPr algn="ctr"/>
                      <a:r>
                        <a:rPr lang="it-IT" dirty="0" smtClean="0"/>
                        <a:t>3</a:t>
                      </a:r>
                      <a:endParaRPr lang="it-IT" dirty="0"/>
                    </a:p>
                  </a:txBody>
                  <a:tcPr/>
                </a:tc>
                <a:tc>
                  <a:txBody>
                    <a:bodyPr/>
                    <a:lstStyle/>
                    <a:p>
                      <a:pPr algn="ctr"/>
                      <a:r>
                        <a:rPr lang="it-IT" dirty="0" smtClean="0"/>
                        <a:t>4</a:t>
                      </a:r>
                      <a:endParaRPr lang="it-IT" dirty="0"/>
                    </a:p>
                  </a:txBody>
                  <a:tcPr/>
                </a:tc>
                <a:tc>
                  <a:txBody>
                    <a:bodyPr/>
                    <a:lstStyle/>
                    <a:p>
                      <a:pPr algn="ctr"/>
                      <a:r>
                        <a:rPr lang="it-IT" dirty="0" smtClean="0"/>
                        <a:t>74%</a:t>
                      </a:r>
                      <a:endParaRPr lang="it-IT" dirty="0"/>
                    </a:p>
                  </a:txBody>
                  <a:tcPr/>
                </a:tc>
              </a:tr>
              <a:tr h="350539">
                <a:tc>
                  <a:txBody>
                    <a:bodyPr/>
                    <a:lstStyle/>
                    <a:p>
                      <a:pPr algn="ctr"/>
                      <a:r>
                        <a:rPr lang="it-IT" dirty="0" smtClean="0"/>
                        <a:t>V</a:t>
                      </a:r>
                    </a:p>
                  </a:txBody>
                  <a:tcPr/>
                </a:tc>
                <a:tc>
                  <a:txBody>
                    <a:bodyPr/>
                    <a:lstStyle/>
                    <a:p>
                      <a:pPr algn="ctr"/>
                      <a:r>
                        <a:rPr lang="it-IT" dirty="0" smtClean="0"/>
                        <a:t>4</a:t>
                      </a:r>
                      <a:endParaRPr lang="it-IT" dirty="0"/>
                    </a:p>
                  </a:txBody>
                  <a:tcPr/>
                </a:tc>
                <a:tc>
                  <a:txBody>
                    <a:bodyPr/>
                    <a:lstStyle/>
                    <a:p>
                      <a:pPr algn="ctr"/>
                      <a:r>
                        <a:rPr lang="it-IT" dirty="0" smtClean="0"/>
                        <a:t>8</a:t>
                      </a:r>
                      <a:endParaRPr lang="it-IT" dirty="0"/>
                    </a:p>
                  </a:txBody>
                  <a:tcPr/>
                </a:tc>
                <a:tc>
                  <a:txBody>
                    <a:bodyPr/>
                    <a:lstStyle/>
                    <a:p>
                      <a:pPr algn="ctr"/>
                      <a:r>
                        <a:rPr lang="it-IT" dirty="0" smtClean="0"/>
                        <a:t>11</a:t>
                      </a:r>
                      <a:endParaRPr lang="it-IT" dirty="0"/>
                    </a:p>
                  </a:txBody>
                  <a:tcPr/>
                </a:tc>
                <a:tc>
                  <a:txBody>
                    <a:bodyPr/>
                    <a:lstStyle/>
                    <a:p>
                      <a:pPr algn="ctr"/>
                      <a:r>
                        <a:rPr lang="it-IT" dirty="0" smtClean="0"/>
                        <a:t>75%</a:t>
                      </a:r>
                      <a:endParaRPr lang="it-IT" dirty="0"/>
                    </a:p>
                  </a:txBody>
                  <a:tcPr/>
                </a:tc>
              </a:tr>
              <a:tr h="350539">
                <a:tc>
                  <a:txBody>
                    <a:bodyPr/>
                    <a:lstStyle/>
                    <a:p>
                      <a:pPr algn="ctr"/>
                      <a:r>
                        <a:rPr lang="it-IT" dirty="0" smtClean="0"/>
                        <a:t>VI</a:t>
                      </a:r>
                    </a:p>
                  </a:txBody>
                  <a:tcPr/>
                </a:tc>
                <a:tc>
                  <a:txBody>
                    <a:bodyPr/>
                    <a:lstStyle/>
                    <a:p>
                      <a:pPr algn="ctr"/>
                      <a:r>
                        <a:rPr lang="it-IT" dirty="0" smtClean="0"/>
                        <a:t>2</a:t>
                      </a:r>
                      <a:endParaRPr lang="it-IT" dirty="0"/>
                    </a:p>
                  </a:txBody>
                  <a:tcPr/>
                </a:tc>
                <a:tc>
                  <a:txBody>
                    <a:bodyPr/>
                    <a:lstStyle/>
                    <a:p>
                      <a:pPr algn="ctr"/>
                      <a:r>
                        <a:rPr lang="it-IT" dirty="0" smtClean="0"/>
                        <a:t>4</a:t>
                      </a:r>
                      <a:endParaRPr lang="it-IT" dirty="0"/>
                    </a:p>
                  </a:txBody>
                  <a:tcPr/>
                </a:tc>
                <a:tc>
                  <a:txBody>
                    <a:bodyPr/>
                    <a:lstStyle/>
                    <a:p>
                      <a:pPr algn="ctr"/>
                      <a:r>
                        <a:rPr lang="it-IT" dirty="0" smtClean="0"/>
                        <a:t>5</a:t>
                      </a:r>
                      <a:endParaRPr lang="it-IT" dirty="0"/>
                    </a:p>
                  </a:txBody>
                  <a:tcPr/>
                </a:tc>
                <a:tc>
                  <a:txBody>
                    <a:bodyPr/>
                    <a:lstStyle/>
                    <a:p>
                      <a:pPr algn="ctr"/>
                      <a:r>
                        <a:rPr lang="it-IT" dirty="0" smtClean="0"/>
                        <a:t>81%</a:t>
                      </a:r>
                      <a:endParaRPr lang="it-IT" dirty="0"/>
                    </a:p>
                  </a:txBody>
                  <a:tcPr/>
                </a:tc>
              </a:tr>
              <a:tr h="600390">
                <a:tc>
                  <a:txBody>
                    <a:bodyPr/>
                    <a:lstStyle/>
                    <a:p>
                      <a:pPr algn="ctr"/>
                      <a:r>
                        <a:rPr lang="it-IT" sz="2400" dirty="0" smtClean="0"/>
                        <a:t>TOTALI</a:t>
                      </a:r>
                    </a:p>
                  </a:txBody>
                  <a:tcPr/>
                </a:tc>
                <a:tc>
                  <a:txBody>
                    <a:bodyPr/>
                    <a:lstStyle/>
                    <a:p>
                      <a:pPr algn="ctr"/>
                      <a:r>
                        <a:rPr lang="it-IT" sz="2400" dirty="0" smtClean="0"/>
                        <a:t>16</a:t>
                      </a:r>
                      <a:endParaRPr lang="it-IT" sz="2400" dirty="0"/>
                    </a:p>
                  </a:txBody>
                  <a:tcPr/>
                </a:tc>
                <a:tc>
                  <a:txBody>
                    <a:bodyPr/>
                    <a:lstStyle/>
                    <a:p>
                      <a:pPr algn="ctr"/>
                      <a:r>
                        <a:rPr lang="it-IT" sz="2400" dirty="0" smtClean="0"/>
                        <a:t>36</a:t>
                      </a:r>
                      <a:endParaRPr lang="it-IT" sz="2400" dirty="0"/>
                    </a:p>
                  </a:txBody>
                  <a:tcPr/>
                </a:tc>
                <a:tc>
                  <a:txBody>
                    <a:bodyPr/>
                    <a:lstStyle/>
                    <a:p>
                      <a:pPr algn="ctr"/>
                      <a:r>
                        <a:rPr lang="it-IT" sz="2400" dirty="0" smtClean="0"/>
                        <a:t>51</a:t>
                      </a:r>
                      <a:endParaRPr lang="it-IT" sz="2400" dirty="0"/>
                    </a:p>
                  </a:txBody>
                  <a:tcPr/>
                </a:tc>
                <a:tc>
                  <a:txBody>
                    <a:bodyPr/>
                    <a:lstStyle/>
                    <a:p>
                      <a:pPr algn="ctr"/>
                      <a:r>
                        <a:rPr lang="it-IT" sz="2400" dirty="0" smtClean="0"/>
                        <a:t>81%</a:t>
                      </a:r>
                      <a:endParaRPr lang="it-IT" sz="2400" dirty="0"/>
                    </a:p>
                  </a:txBody>
                  <a:tcPr/>
                </a:tc>
              </a:tr>
              <a:tr h="600390">
                <a:tc gridSpan="5">
                  <a:txBody>
                    <a:bodyPr/>
                    <a:lstStyle/>
                    <a:p>
                      <a:pPr algn="just"/>
                      <a:r>
                        <a:rPr lang="it-IT" sz="1800" dirty="0" smtClean="0"/>
                        <a:t>Fonti: relazione sulla performance 2014 – validata dal nucleo</a:t>
                      </a:r>
                      <a:r>
                        <a:rPr lang="it-IT" sz="1800" baseline="0" dirty="0" smtClean="0"/>
                        <a:t> di valutazione in data 07,09,2015 – approvata dalla giunta comunale con deliberazione n.244 del 16,09,2015</a:t>
                      </a:r>
                      <a:endParaRPr lang="it-IT" sz="1800" dirty="0" smtClean="0"/>
                    </a:p>
                  </a:txBody>
                  <a:tcPr/>
                </a:tc>
                <a:tc hMerge="1">
                  <a:txBody>
                    <a:bodyPr/>
                    <a:lstStyle/>
                    <a:p>
                      <a:pPr algn="ctr"/>
                      <a:endParaRPr lang="it-IT" sz="2400" dirty="0"/>
                    </a:p>
                  </a:txBody>
                  <a:tcPr/>
                </a:tc>
                <a:tc hMerge="1">
                  <a:txBody>
                    <a:bodyPr/>
                    <a:lstStyle/>
                    <a:p>
                      <a:pPr algn="ctr"/>
                      <a:endParaRPr lang="it-IT" sz="2400" dirty="0"/>
                    </a:p>
                  </a:txBody>
                  <a:tcPr/>
                </a:tc>
                <a:tc hMerge="1">
                  <a:txBody>
                    <a:bodyPr/>
                    <a:lstStyle/>
                    <a:p>
                      <a:pPr algn="ctr"/>
                      <a:endParaRPr lang="it-IT" sz="2400" dirty="0"/>
                    </a:p>
                  </a:txBody>
                  <a:tcPr/>
                </a:tc>
                <a:tc hMerge="1">
                  <a:txBody>
                    <a:bodyPr/>
                    <a:lstStyle/>
                    <a:p>
                      <a:pPr algn="ctr"/>
                      <a:endParaRPr lang="it-IT" sz="2400" dirty="0"/>
                    </a:p>
                  </a:txBody>
                  <a:tcPr/>
                </a:tc>
              </a:tr>
            </a:tbl>
          </a:graphicData>
        </a:graphic>
      </p:graphicFrame>
      <p:sp>
        <p:nvSpPr>
          <p:cNvPr id="4" name="Segnaposto piè di pagina 3"/>
          <p:cNvSpPr>
            <a:spLocks noGrp="1"/>
          </p:cNvSpPr>
          <p:nvPr>
            <p:ph type="ftr" sz="quarter" idx="11"/>
          </p:nvPr>
        </p:nvSpPr>
        <p:spPr>
          <a:xfrm>
            <a:off x="251520" y="18288"/>
            <a:ext cx="7292280" cy="314368"/>
          </a:xfrm>
        </p:spPr>
        <p:txBody>
          <a:bodyPr/>
          <a:lstStyle/>
          <a:p>
            <a:pPr algn="l"/>
            <a:r>
              <a:rPr lang="it-IT" dirty="0" smtClean="0"/>
              <a:t>giornata della trasparenza 2015 - a cura del </a:t>
            </a:r>
            <a:r>
              <a:rPr lang="it-IT" dirty="0" err="1" smtClean="0"/>
              <a:t>r.p.c</a:t>
            </a:r>
            <a:r>
              <a:rPr lang="it-IT" dirty="0" smtClean="0"/>
              <a:t>. dott. Lazzaro Francesco</a:t>
            </a:r>
            <a:endParaRPr lang="it-IT" dirty="0"/>
          </a:p>
        </p:txBody>
      </p:sp>
      <p:sp>
        <p:nvSpPr>
          <p:cNvPr id="6" name="Segnaposto numero diapositiva 5"/>
          <p:cNvSpPr>
            <a:spLocks noGrp="1"/>
          </p:cNvSpPr>
          <p:nvPr>
            <p:ph type="sldNum" sz="quarter" idx="12"/>
          </p:nvPr>
        </p:nvSpPr>
        <p:spPr/>
        <p:txBody>
          <a:bodyPr/>
          <a:lstStyle/>
          <a:p>
            <a:fld id="{B007B441-5312-499D-93C3-6E37886527FA}" type="slidenum">
              <a:rPr lang="it-IT" smtClean="0"/>
              <a:pPr/>
              <a:t>8</a:t>
            </a:fld>
            <a:endParaRPr lang="it-IT"/>
          </a:p>
        </p:txBody>
      </p:sp>
    </p:spTree>
    <p:extLst>
      <p:ext uri="{BB962C8B-B14F-4D97-AF65-F5344CB8AC3E}">
        <p14:creationId xmlns:p14="http://schemas.microsoft.com/office/powerpoint/2010/main" val="33197488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663352"/>
          </a:xfrm>
        </p:spPr>
        <p:txBody>
          <a:bodyPr>
            <a:normAutofit/>
          </a:bodyPr>
          <a:lstStyle/>
          <a:p>
            <a:r>
              <a:rPr lang="it-IT" sz="3000" dirty="0" smtClean="0"/>
              <a:t>La performance 2014: valutazioni complessive</a:t>
            </a:r>
            <a:endParaRPr lang="it-IT" sz="3000" dirty="0"/>
          </a:p>
        </p:txBody>
      </p:sp>
      <p:sp>
        <p:nvSpPr>
          <p:cNvPr id="4" name="Segnaposto contenuto 3"/>
          <p:cNvSpPr>
            <a:spLocks noGrp="1"/>
          </p:cNvSpPr>
          <p:nvPr>
            <p:ph idx="1"/>
          </p:nvPr>
        </p:nvSpPr>
        <p:spPr>
          <a:xfrm>
            <a:off x="457200" y="1268760"/>
            <a:ext cx="8229600" cy="5112568"/>
          </a:xfrm>
        </p:spPr>
        <p:txBody>
          <a:bodyPr/>
          <a:lstStyle/>
          <a:p>
            <a:pPr algn="just"/>
            <a:r>
              <a:rPr lang="it-IT" dirty="0" smtClean="0"/>
              <a:t>La percentuale complessiva di realizzazione degli obiettivi si presenta soddisfacente con una media superiore all’80%</a:t>
            </a:r>
          </a:p>
          <a:p>
            <a:pPr algn="just"/>
            <a:r>
              <a:rPr lang="it-IT" dirty="0" smtClean="0"/>
              <a:t>Le aree strategiche con percentuali inferiori alla media corrispondono alle funzioni dell’ente nelle quali maggiore è la dipendenza da fattori esterni, ovvero la gestione è svolta in modo associato con altre amministrazioni</a:t>
            </a:r>
          </a:p>
          <a:p>
            <a:pPr algn="just"/>
            <a:r>
              <a:rPr lang="it-IT" dirty="0" smtClean="0"/>
              <a:t>Le dimensioni sulla qualità dei servizi e sui tempi dei procedimenti si presentano poco evolute e non consentono una fotografia completa sull’andamento dell’ente</a:t>
            </a:r>
          </a:p>
          <a:p>
            <a:pPr algn="just"/>
            <a:r>
              <a:rPr lang="it-IT" dirty="0" smtClean="0"/>
              <a:t>L’informatizzazione del processo è condizione essenziale per assicurare tempestività ed attendibilità nella rendicontazione e per porre la valutazione finale come presupposto per l’aggiornamento delle scelte programmatiche.</a:t>
            </a:r>
            <a:endParaRPr lang="it-IT" dirty="0"/>
          </a:p>
        </p:txBody>
      </p:sp>
      <p:sp>
        <p:nvSpPr>
          <p:cNvPr id="3" name="Segnaposto piè di pagina 2"/>
          <p:cNvSpPr>
            <a:spLocks noGrp="1"/>
          </p:cNvSpPr>
          <p:nvPr>
            <p:ph type="ftr" sz="quarter" idx="11"/>
          </p:nvPr>
        </p:nvSpPr>
        <p:spPr>
          <a:xfrm>
            <a:off x="179512" y="18288"/>
            <a:ext cx="7364288" cy="314368"/>
          </a:xfrm>
        </p:spPr>
        <p:txBody>
          <a:bodyPr/>
          <a:lstStyle/>
          <a:p>
            <a:pPr algn="l"/>
            <a:r>
              <a:rPr lang="it-IT" smtClean="0"/>
              <a:t>giornata della trasparenza 2015 - a cura del r.p.c. dott. Lazzaro Francesco</a:t>
            </a:r>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9</a:t>
            </a:fld>
            <a:endParaRPr lang="it-IT"/>
          </a:p>
        </p:txBody>
      </p:sp>
    </p:spTree>
    <p:extLst>
      <p:ext uri="{BB962C8B-B14F-4D97-AF65-F5344CB8AC3E}">
        <p14:creationId xmlns:p14="http://schemas.microsoft.com/office/powerpoint/2010/main" val="29780622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iaro">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iacent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1120</TotalTime>
  <Words>4250</Words>
  <Application>Microsoft Office PowerPoint</Application>
  <PresentationFormat>Presentazione su schermo (4:3)</PresentationFormat>
  <Paragraphs>386</Paragraphs>
  <Slides>30</Slides>
  <Notes>2</Notes>
  <HiddenSlides>0</HiddenSlides>
  <MMClips>0</MMClips>
  <ScaleCrop>false</ScaleCrop>
  <HeadingPairs>
    <vt:vector size="4" baseType="variant">
      <vt:variant>
        <vt:lpstr>Tema</vt:lpstr>
      </vt:variant>
      <vt:variant>
        <vt:i4>1</vt:i4>
      </vt:variant>
      <vt:variant>
        <vt:lpstr>Titoli diapositive</vt:lpstr>
      </vt:variant>
      <vt:variant>
        <vt:i4>30</vt:i4>
      </vt:variant>
    </vt:vector>
  </HeadingPairs>
  <TitlesOfParts>
    <vt:vector size="31" baseType="lpstr">
      <vt:lpstr>Chiaro</vt:lpstr>
      <vt:lpstr>GIORNATA DELLA TRASPARENZA 2015 ciclo della performance ciclo dell’integrita’ e trasparenza due leve per un’azione amministrativa a servizio dei cittadini</vt:lpstr>
      <vt:lpstr>Integrità e buon andamento dell’azione amministrativa :</vt:lpstr>
      <vt:lpstr>Integrazione tra ciclo della performance e prevenzione della corruzione</vt:lpstr>
      <vt:lpstr>Gli strumenti della performance </vt:lpstr>
      <vt:lpstr>L’albero della performance</vt:lpstr>
      <vt:lpstr>Le aree strategiche - 1</vt:lpstr>
      <vt:lpstr>Le aree strategiche - 2</vt:lpstr>
      <vt:lpstr>La performance 2014 – dati di sintesi</vt:lpstr>
      <vt:lpstr>La performance 2014: valutazioni complessive</vt:lpstr>
      <vt:lpstr>Il piano della performance 2015/2017:</vt:lpstr>
      <vt:lpstr>Le azioni migliorative per il triennio 2016/2018</vt:lpstr>
      <vt:lpstr>Il documento unico di programmazione 2016/2018</vt:lpstr>
      <vt:lpstr>D.U.P.: sezione strategica – sezione operativa</vt:lpstr>
      <vt:lpstr>Riepilogo obiettivi per missioni e programmi</vt:lpstr>
      <vt:lpstr>il piano di prevenzione della corruzione : finalità</vt:lpstr>
      <vt:lpstr>il piano di prevenzione della corruzione: contenuti</vt:lpstr>
      <vt:lpstr>Il piano del Comune di Bisceglie: dati di sintesi</vt:lpstr>
      <vt:lpstr>L’esperienza dei primi 3 anni </vt:lpstr>
      <vt:lpstr>Aggiornamento del piano 2016/ 2018</vt:lpstr>
      <vt:lpstr>Trasparenza dell’azione amministrativa: il controllo sociale come stimolo al cambiamento ed al miglioramento</vt:lpstr>
      <vt:lpstr>il piano per la trasparenza</vt:lpstr>
      <vt:lpstr>il piano del Comune di Bisceglie</vt:lpstr>
      <vt:lpstr>Presentazione standard di PowerPoint</vt:lpstr>
      <vt:lpstr>Lo stato di attuazione</vt:lpstr>
      <vt:lpstr>Aggiornamento del piano 2016/2018</vt:lpstr>
      <vt:lpstr>La sfida dell’integrità e della trasparenza si vince insieme  il ruolo dei cittadini 1: l’accesso civico</vt:lpstr>
      <vt:lpstr>il ruolo dei cittadini 2: la richiesta dei poteri sostitutivi</vt:lpstr>
      <vt:lpstr>Comunicazione e partecipazione</vt:lpstr>
      <vt:lpstr> Comunicare con l’Amministrazione  </vt:lpstr>
      <vt:lpstr>Grazie per la Vostra partecipazione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FORUM PUBBLICO  PER L’INTEGRITA’ E LA TRASPARENZA</dc:title>
  <dc:creator>dott. lazzaro</dc:creator>
  <cp:lastModifiedBy>Utente</cp:lastModifiedBy>
  <cp:revision>127</cp:revision>
  <dcterms:modified xsi:type="dcterms:W3CDTF">2015-12-27T15:55:10Z</dcterms:modified>
</cp:coreProperties>
</file>