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2"/>
  </p:notesMasterIdLst>
  <p:sldIdLst>
    <p:sldId id="256" r:id="rId2"/>
    <p:sldId id="257" r:id="rId3"/>
    <p:sldId id="265" r:id="rId4"/>
    <p:sldId id="259" r:id="rId5"/>
    <p:sldId id="266" r:id="rId6"/>
    <p:sldId id="267" r:id="rId7"/>
    <p:sldId id="268" r:id="rId8"/>
    <p:sldId id="269" r:id="rId9"/>
    <p:sldId id="275" r:id="rId10"/>
    <p:sldId id="286" r:id="rId11"/>
    <p:sldId id="290" r:id="rId12"/>
    <p:sldId id="291" r:id="rId13"/>
    <p:sldId id="270" r:id="rId14"/>
    <p:sldId id="271" r:id="rId15"/>
    <p:sldId id="272" r:id="rId16"/>
    <p:sldId id="273" r:id="rId17"/>
    <p:sldId id="284" r:id="rId18"/>
    <p:sldId id="276" r:id="rId19"/>
    <p:sldId id="294" r:id="rId20"/>
    <p:sldId id="293" r:id="rId21"/>
    <p:sldId id="292" r:id="rId22"/>
    <p:sldId id="295" r:id="rId23"/>
    <p:sldId id="283" r:id="rId24"/>
    <p:sldId id="296" r:id="rId25"/>
    <p:sldId id="278" r:id="rId26"/>
    <p:sldId id="287" r:id="rId27"/>
    <p:sldId id="279" r:id="rId28"/>
    <p:sldId id="280" r:id="rId29"/>
    <p:sldId id="281" r:id="rId30"/>
    <p:sldId id="285" r:id="rId31"/>
  </p:sldIdLst>
  <p:sldSz cx="9144000" cy="6858000" type="screen4x3"/>
  <p:notesSz cx="7102475"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90" autoAdjust="0"/>
  </p:normalViewPr>
  <p:slideViewPr>
    <p:cSldViewPr>
      <p:cViewPr varScale="1">
        <p:scale>
          <a:sx n="112" d="100"/>
          <a:sy n="112" d="100"/>
        </p:scale>
        <p:origin x="-1584" y="-78"/>
      </p:cViewPr>
      <p:guideLst>
        <p:guide orient="horz" pos="2160"/>
        <p:guide pos="2880"/>
      </p:guideLst>
    </p:cSldViewPr>
  </p:slideViewPr>
  <p:outlineViewPr>
    <p:cViewPr>
      <p:scale>
        <a:sx n="33" d="100"/>
        <a:sy n="33" d="100"/>
      </p:scale>
      <p:origin x="0" y="2392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4.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A53CD5-DFD2-4CF4-920C-F7819A0930A8}" type="doc">
      <dgm:prSet loTypeId="urn:microsoft.com/office/officeart/2005/8/layout/vList3#1" loCatId="list" qsTypeId="urn:microsoft.com/office/officeart/2005/8/quickstyle/simple1" qsCatId="simple" csTypeId="urn:microsoft.com/office/officeart/2005/8/colors/accent1_2" csCatId="accent1" phldr="1"/>
      <dgm:spPr/>
      <dgm:t>
        <a:bodyPr/>
        <a:lstStyle/>
        <a:p>
          <a:endParaRPr lang="it-IT"/>
        </a:p>
      </dgm:t>
    </dgm:pt>
    <dgm:pt modelId="{C1CC63C3-1FCC-4B61-B0CC-F1D5AA5134B2}">
      <dgm:prSet custT="1"/>
      <dgm:spPr/>
      <dgm:t>
        <a:bodyPr/>
        <a:lstStyle/>
        <a:p>
          <a:pPr rtl="0"/>
          <a:r>
            <a:rPr lang="it-IT" sz="2000" dirty="0" smtClean="0"/>
            <a:t>Coordinamento con il ciclo della performance</a:t>
          </a:r>
          <a:endParaRPr lang="it-IT" sz="2000" dirty="0"/>
        </a:p>
      </dgm:t>
    </dgm:pt>
    <dgm:pt modelId="{0A4B3948-B402-471B-87F6-D5BD3F41FC01}" type="sibTrans" cxnId="{A922842A-F0C6-4960-837C-686585B2FBC5}">
      <dgm:prSet/>
      <dgm:spPr/>
      <dgm:t>
        <a:bodyPr/>
        <a:lstStyle/>
        <a:p>
          <a:endParaRPr lang="it-IT"/>
        </a:p>
      </dgm:t>
    </dgm:pt>
    <dgm:pt modelId="{5F5046DF-74DF-4678-86A4-071A92488103}" type="parTrans" cxnId="{A922842A-F0C6-4960-837C-686585B2FBC5}">
      <dgm:prSet/>
      <dgm:spPr/>
      <dgm:t>
        <a:bodyPr/>
        <a:lstStyle/>
        <a:p>
          <a:endParaRPr lang="it-IT"/>
        </a:p>
      </dgm:t>
    </dgm:pt>
    <dgm:pt modelId="{A7502F3A-BB8A-431F-91A0-22F4AC6AB4F3}" type="pres">
      <dgm:prSet presAssocID="{64A53CD5-DFD2-4CF4-920C-F7819A0930A8}" presName="linearFlow" presStyleCnt="0">
        <dgm:presLayoutVars>
          <dgm:dir/>
          <dgm:resizeHandles val="exact"/>
        </dgm:presLayoutVars>
      </dgm:prSet>
      <dgm:spPr/>
      <dgm:t>
        <a:bodyPr/>
        <a:lstStyle/>
        <a:p>
          <a:endParaRPr lang="it-IT"/>
        </a:p>
      </dgm:t>
    </dgm:pt>
    <dgm:pt modelId="{E4C2A6FD-5454-4102-A708-565E85F56F1A}" type="pres">
      <dgm:prSet presAssocID="{C1CC63C3-1FCC-4B61-B0CC-F1D5AA5134B2}" presName="composite" presStyleCnt="0"/>
      <dgm:spPr/>
    </dgm:pt>
    <dgm:pt modelId="{D63A9B58-F55D-4B9B-ADA9-89F2EF7E8C35}" type="pres">
      <dgm:prSet presAssocID="{C1CC63C3-1FCC-4B61-B0CC-F1D5AA5134B2}" presName="imgShp" presStyleLbl="fgImgPlace1" presStyleIdx="0" presStyleCnt="1" custScaleX="123225" custLinFactNeighborX="-45979" custLinFactNeighborY="4021"/>
      <dgm:spPr>
        <a:prstGeom prst="homePlate">
          <a:avLst/>
        </a:prstGeom>
        <a:blipFill rotWithShape="0">
          <a:blip xmlns:r="http://schemas.openxmlformats.org/officeDocument/2006/relationships" r:embed="rId1"/>
          <a:stretch>
            <a:fillRect/>
          </a:stretch>
        </a:blipFill>
      </dgm:spPr>
    </dgm:pt>
    <dgm:pt modelId="{CB398FAB-7E04-4323-BE8F-EA0660611739}" type="pres">
      <dgm:prSet presAssocID="{C1CC63C3-1FCC-4B61-B0CC-F1D5AA5134B2}" presName="txShp" presStyleLbl="node1" presStyleIdx="0" presStyleCnt="1" custScaleX="150376" custScaleY="275815">
        <dgm:presLayoutVars>
          <dgm:bulletEnabled val="1"/>
        </dgm:presLayoutVars>
      </dgm:prSet>
      <dgm:spPr/>
      <dgm:t>
        <a:bodyPr/>
        <a:lstStyle/>
        <a:p>
          <a:endParaRPr lang="it-IT"/>
        </a:p>
      </dgm:t>
    </dgm:pt>
  </dgm:ptLst>
  <dgm:cxnLst>
    <dgm:cxn modelId="{43AC2C2C-8CE4-485C-8DA1-E037A77CE11B}" type="presOf" srcId="{64A53CD5-DFD2-4CF4-920C-F7819A0930A8}" destId="{A7502F3A-BB8A-431F-91A0-22F4AC6AB4F3}" srcOrd="0" destOrd="0" presId="urn:microsoft.com/office/officeart/2005/8/layout/vList3#1"/>
    <dgm:cxn modelId="{A922842A-F0C6-4960-837C-686585B2FBC5}" srcId="{64A53CD5-DFD2-4CF4-920C-F7819A0930A8}" destId="{C1CC63C3-1FCC-4B61-B0CC-F1D5AA5134B2}" srcOrd="0" destOrd="0" parTransId="{5F5046DF-74DF-4678-86A4-071A92488103}" sibTransId="{0A4B3948-B402-471B-87F6-D5BD3F41FC01}"/>
    <dgm:cxn modelId="{DB9B1451-A6B3-4533-BDE8-170840B8D0D9}" type="presOf" srcId="{C1CC63C3-1FCC-4B61-B0CC-F1D5AA5134B2}" destId="{CB398FAB-7E04-4323-BE8F-EA0660611739}" srcOrd="0" destOrd="0" presId="urn:microsoft.com/office/officeart/2005/8/layout/vList3#1"/>
    <dgm:cxn modelId="{A5A362FF-B869-487E-8C5B-16259297ADFC}" type="presParOf" srcId="{A7502F3A-BB8A-431F-91A0-22F4AC6AB4F3}" destId="{E4C2A6FD-5454-4102-A708-565E85F56F1A}" srcOrd="0" destOrd="0" presId="urn:microsoft.com/office/officeart/2005/8/layout/vList3#1"/>
    <dgm:cxn modelId="{272586C7-5B80-4498-937F-2E43361F551C}" type="presParOf" srcId="{E4C2A6FD-5454-4102-A708-565E85F56F1A}" destId="{D63A9B58-F55D-4B9B-ADA9-89F2EF7E8C35}" srcOrd="0" destOrd="0" presId="urn:microsoft.com/office/officeart/2005/8/layout/vList3#1"/>
    <dgm:cxn modelId="{98BABBE7-5759-41FF-8206-CEA60F5053B6}" type="presParOf" srcId="{E4C2A6FD-5454-4102-A708-565E85F56F1A}" destId="{CB398FAB-7E04-4323-BE8F-EA0660611739}" srcOrd="1" destOrd="0" presId="urn:microsoft.com/office/officeart/2005/8/layout/vList3#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456091-6616-49DC-BC1E-E5177D0A286F}" type="doc">
      <dgm:prSet loTypeId="urn:microsoft.com/office/officeart/2005/8/layout/arrow4" loCatId="relationship" qsTypeId="urn:microsoft.com/office/officeart/2005/8/quickstyle/simple1" qsCatId="simple" csTypeId="urn:microsoft.com/office/officeart/2005/8/colors/accent1_2" csCatId="accent1" phldr="1"/>
      <dgm:spPr/>
      <dgm:t>
        <a:bodyPr/>
        <a:lstStyle/>
        <a:p>
          <a:endParaRPr lang="it-IT"/>
        </a:p>
      </dgm:t>
    </dgm:pt>
    <dgm:pt modelId="{2ACABEAC-2382-46F4-9614-678B0DBE76F8}">
      <dgm:prSet phldrT="[Testo]"/>
      <dgm:spPr/>
      <dgm:t>
        <a:bodyPr/>
        <a:lstStyle/>
        <a:p>
          <a:endParaRPr lang="it-IT" dirty="0"/>
        </a:p>
      </dgm:t>
    </dgm:pt>
    <dgm:pt modelId="{70FA768A-E6F7-4D10-A190-92755020169A}" type="parTrans" cxnId="{43392244-C3A6-4088-A074-25529467E252}">
      <dgm:prSet/>
      <dgm:spPr/>
      <dgm:t>
        <a:bodyPr/>
        <a:lstStyle/>
        <a:p>
          <a:endParaRPr lang="it-IT"/>
        </a:p>
      </dgm:t>
    </dgm:pt>
    <dgm:pt modelId="{1E818CB4-4754-4F88-9EF8-5AD6773698ED}" type="sibTrans" cxnId="{43392244-C3A6-4088-A074-25529467E252}">
      <dgm:prSet/>
      <dgm:spPr/>
      <dgm:t>
        <a:bodyPr/>
        <a:lstStyle/>
        <a:p>
          <a:endParaRPr lang="it-IT"/>
        </a:p>
      </dgm:t>
    </dgm:pt>
    <dgm:pt modelId="{2DBBA0A9-07B5-45B2-88D2-738540F1898B}">
      <dgm:prSet phldrT="[Testo]"/>
      <dgm:spPr/>
      <dgm:t>
        <a:bodyPr/>
        <a:lstStyle/>
        <a:p>
          <a:r>
            <a:rPr lang="it-IT" b="1" dirty="0" smtClean="0">
              <a:solidFill>
                <a:schemeClr val="tx2"/>
              </a:solidFill>
            </a:rPr>
            <a:t>Piano per la trasparenza</a:t>
          </a:r>
          <a:endParaRPr lang="it-IT" b="1" dirty="0">
            <a:solidFill>
              <a:schemeClr val="tx2"/>
            </a:solidFill>
          </a:endParaRPr>
        </a:p>
      </dgm:t>
    </dgm:pt>
    <dgm:pt modelId="{C9409184-B582-41EE-A454-EF451924CDD7}" type="parTrans" cxnId="{1CF6CC96-4037-442F-9469-927531F552B1}">
      <dgm:prSet/>
      <dgm:spPr/>
      <dgm:t>
        <a:bodyPr/>
        <a:lstStyle/>
        <a:p>
          <a:endParaRPr lang="it-IT"/>
        </a:p>
      </dgm:t>
    </dgm:pt>
    <dgm:pt modelId="{CC0A1DA7-8D78-4CAE-B3D7-5660C2CE285F}" type="sibTrans" cxnId="{1CF6CC96-4037-442F-9469-927531F552B1}">
      <dgm:prSet/>
      <dgm:spPr/>
      <dgm:t>
        <a:bodyPr/>
        <a:lstStyle/>
        <a:p>
          <a:endParaRPr lang="it-IT"/>
        </a:p>
      </dgm:t>
    </dgm:pt>
    <dgm:pt modelId="{FEC5AB5D-09B9-468A-B169-E712B5D5BD61}" type="pres">
      <dgm:prSet presAssocID="{2F456091-6616-49DC-BC1E-E5177D0A286F}" presName="compositeShape" presStyleCnt="0">
        <dgm:presLayoutVars>
          <dgm:chMax val="2"/>
          <dgm:dir/>
          <dgm:resizeHandles val="exact"/>
        </dgm:presLayoutVars>
      </dgm:prSet>
      <dgm:spPr/>
      <dgm:t>
        <a:bodyPr/>
        <a:lstStyle/>
        <a:p>
          <a:endParaRPr lang="it-IT"/>
        </a:p>
      </dgm:t>
    </dgm:pt>
    <dgm:pt modelId="{64F0958F-CC41-417D-97D6-52309756D883}" type="pres">
      <dgm:prSet presAssocID="{2ACABEAC-2382-46F4-9614-678B0DBE76F8}" presName="upArrow" presStyleLbl="node1" presStyleIdx="0" presStyleCnt="2" custLinFactNeighborX="24050" custLinFactNeighborY="14110"/>
      <dgm:spPr/>
    </dgm:pt>
    <dgm:pt modelId="{172C79AB-48A5-40B1-8292-E2A7CDC17D20}" type="pres">
      <dgm:prSet presAssocID="{2ACABEAC-2382-46F4-9614-678B0DBE76F8}" presName="upArrowText" presStyleLbl="revTx" presStyleIdx="0" presStyleCnt="2">
        <dgm:presLayoutVars>
          <dgm:chMax val="0"/>
          <dgm:bulletEnabled val="1"/>
        </dgm:presLayoutVars>
      </dgm:prSet>
      <dgm:spPr/>
      <dgm:t>
        <a:bodyPr/>
        <a:lstStyle/>
        <a:p>
          <a:endParaRPr lang="it-IT"/>
        </a:p>
      </dgm:t>
    </dgm:pt>
    <dgm:pt modelId="{0999DC9D-62B6-4089-ABAA-EB7037EB1106}" type="pres">
      <dgm:prSet presAssocID="{2DBBA0A9-07B5-45B2-88D2-738540F1898B}" presName="downArrow" presStyleLbl="node1" presStyleIdx="1" presStyleCnt="2" custLinFactNeighborX="-5950" custLinFactNeighborY="7999"/>
      <dgm:spPr/>
    </dgm:pt>
    <dgm:pt modelId="{55151002-603C-4186-A6F7-DB06CEB6C21E}" type="pres">
      <dgm:prSet presAssocID="{2DBBA0A9-07B5-45B2-88D2-738540F1898B}" presName="downArrowText" presStyleLbl="revTx" presStyleIdx="1" presStyleCnt="2" custScaleX="129215">
        <dgm:presLayoutVars>
          <dgm:chMax val="0"/>
          <dgm:bulletEnabled val="1"/>
        </dgm:presLayoutVars>
      </dgm:prSet>
      <dgm:spPr/>
      <dgm:t>
        <a:bodyPr/>
        <a:lstStyle/>
        <a:p>
          <a:endParaRPr lang="it-IT"/>
        </a:p>
      </dgm:t>
    </dgm:pt>
  </dgm:ptLst>
  <dgm:cxnLst>
    <dgm:cxn modelId="{43392244-C3A6-4088-A074-25529467E252}" srcId="{2F456091-6616-49DC-BC1E-E5177D0A286F}" destId="{2ACABEAC-2382-46F4-9614-678B0DBE76F8}" srcOrd="0" destOrd="0" parTransId="{70FA768A-E6F7-4D10-A190-92755020169A}" sibTransId="{1E818CB4-4754-4F88-9EF8-5AD6773698ED}"/>
    <dgm:cxn modelId="{4B287A3A-FEC8-40F4-A991-F896195CF944}" type="presOf" srcId="{2DBBA0A9-07B5-45B2-88D2-738540F1898B}" destId="{55151002-603C-4186-A6F7-DB06CEB6C21E}" srcOrd="0" destOrd="0" presId="urn:microsoft.com/office/officeart/2005/8/layout/arrow4"/>
    <dgm:cxn modelId="{8D0E69DA-92AD-4757-9189-A5A962E81F58}" type="presOf" srcId="{2ACABEAC-2382-46F4-9614-678B0DBE76F8}" destId="{172C79AB-48A5-40B1-8292-E2A7CDC17D20}" srcOrd="0" destOrd="0" presId="urn:microsoft.com/office/officeart/2005/8/layout/arrow4"/>
    <dgm:cxn modelId="{1CF6CC96-4037-442F-9469-927531F552B1}" srcId="{2F456091-6616-49DC-BC1E-E5177D0A286F}" destId="{2DBBA0A9-07B5-45B2-88D2-738540F1898B}" srcOrd="1" destOrd="0" parTransId="{C9409184-B582-41EE-A454-EF451924CDD7}" sibTransId="{CC0A1DA7-8D78-4CAE-B3D7-5660C2CE285F}"/>
    <dgm:cxn modelId="{8143A99F-DE47-4F9B-9068-E9FF14AD636E}" type="presOf" srcId="{2F456091-6616-49DC-BC1E-E5177D0A286F}" destId="{FEC5AB5D-09B9-468A-B169-E712B5D5BD61}" srcOrd="0" destOrd="0" presId="urn:microsoft.com/office/officeart/2005/8/layout/arrow4"/>
    <dgm:cxn modelId="{B98E55EB-0468-4682-8866-C4483AF8052A}" type="presParOf" srcId="{FEC5AB5D-09B9-468A-B169-E712B5D5BD61}" destId="{64F0958F-CC41-417D-97D6-52309756D883}" srcOrd="0" destOrd="0" presId="urn:microsoft.com/office/officeart/2005/8/layout/arrow4"/>
    <dgm:cxn modelId="{ACACCC77-A657-4F3D-B967-8A3575E9F4C7}" type="presParOf" srcId="{FEC5AB5D-09B9-468A-B169-E712B5D5BD61}" destId="{172C79AB-48A5-40B1-8292-E2A7CDC17D20}" srcOrd="1" destOrd="0" presId="urn:microsoft.com/office/officeart/2005/8/layout/arrow4"/>
    <dgm:cxn modelId="{85182DF2-CBCD-403A-A3AB-82D40E05B476}" type="presParOf" srcId="{FEC5AB5D-09B9-468A-B169-E712B5D5BD61}" destId="{0999DC9D-62B6-4089-ABAA-EB7037EB1106}" srcOrd="2" destOrd="0" presId="urn:microsoft.com/office/officeart/2005/8/layout/arrow4"/>
    <dgm:cxn modelId="{C0469480-340F-444B-8425-AF1292695B46}" type="presParOf" srcId="{FEC5AB5D-09B9-468A-B169-E712B5D5BD61}" destId="{55151002-603C-4186-A6F7-DB06CEB6C21E}" srcOrd="3" destOrd="0" presId="urn:microsoft.com/office/officeart/2005/8/layout/arrow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398FAB-7E04-4323-BE8F-EA0660611739}">
      <dsp:nvSpPr>
        <dsp:cNvPr id="0" name=""/>
        <dsp:cNvSpPr/>
      </dsp:nvSpPr>
      <dsp:spPr>
        <a:xfrm rot="10800000">
          <a:off x="0" y="973"/>
          <a:ext cx="2592289" cy="1726244"/>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5991" tIns="76200" rIns="142240" bIns="76200" numCol="1" spcCol="1270" anchor="ctr" anchorCtr="0">
          <a:noAutofit/>
        </a:bodyPr>
        <a:lstStyle/>
        <a:p>
          <a:pPr lvl="0" algn="ctr" defTabSz="889000" rtl="0">
            <a:lnSpc>
              <a:spcPct val="90000"/>
            </a:lnSpc>
            <a:spcBef>
              <a:spcPct val="0"/>
            </a:spcBef>
            <a:spcAft>
              <a:spcPct val="35000"/>
            </a:spcAft>
          </a:pPr>
          <a:r>
            <a:rPr lang="it-IT" sz="2000" kern="1200" dirty="0" smtClean="0"/>
            <a:t>Coordinamento con il ciclo della performance</a:t>
          </a:r>
          <a:endParaRPr lang="it-IT" sz="2000" kern="1200" dirty="0"/>
        </a:p>
      </dsp:txBody>
      <dsp:txXfrm rot="10800000">
        <a:off x="431561" y="973"/>
        <a:ext cx="2160728" cy="1726244"/>
      </dsp:txXfrm>
    </dsp:sp>
    <dsp:sp modelId="{D63A9B58-F55D-4B9B-ADA9-89F2EF7E8C35}">
      <dsp:nvSpPr>
        <dsp:cNvPr id="0" name=""/>
        <dsp:cNvSpPr/>
      </dsp:nvSpPr>
      <dsp:spPr>
        <a:xfrm>
          <a:off x="0" y="576327"/>
          <a:ext cx="771228" cy="625870"/>
        </a:xfrm>
        <a:prstGeom prst="homePlat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F0958F-CC41-417D-97D6-52309756D883}">
      <dsp:nvSpPr>
        <dsp:cNvPr id="0" name=""/>
        <dsp:cNvSpPr/>
      </dsp:nvSpPr>
      <dsp:spPr>
        <a:xfrm>
          <a:off x="504056" y="99393"/>
          <a:ext cx="939228" cy="704421"/>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2C79AB-48A5-40B1-8292-E2A7CDC17D20}">
      <dsp:nvSpPr>
        <dsp:cNvPr id="0" name=""/>
        <dsp:cNvSpPr/>
      </dsp:nvSpPr>
      <dsp:spPr>
        <a:xfrm>
          <a:off x="1245577" y="0"/>
          <a:ext cx="2822713" cy="7044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0" rIns="177800" bIns="177800" numCol="1" spcCol="1270" anchor="ctr" anchorCtr="0">
          <a:noAutofit/>
        </a:bodyPr>
        <a:lstStyle/>
        <a:p>
          <a:pPr lvl="0" algn="l" defTabSz="1111250">
            <a:lnSpc>
              <a:spcPct val="90000"/>
            </a:lnSpc>
            <a:spcBef>
              <a:spcPct val="0"/>
            </a:spcBef>
            <a:spcAft>
              <a:spcPct val="35000"/>
            </a:spcAft>
          </a:pPr>
          <a:endParaRPr lang="it-IT" sz="2500" kern="1200" dirty="0"/>
        </a:p>
      </dsp:txBody>
      <dsp:txXfrm>
        <a:off x="1245577" y="0"/>
        <a:ext cx="2822713" cy="704421"/>
      </dsp:txXfrm>
    </dsp:sp>
    <dsp:sp modelId="{0999DC9D-62B6-4089-ABAA-EB7037EB1106}">
      <dsp:nvSpPr>
        <dsp:cNvPr id="0" name=""/>
        <dsp:cNvSpPr/>
      </dsp:nvSpPr>
      <dsp:spPr>
        <a:xfrm>
          <a:off x="504056" y="763122"/>
          <a:ext cx="939228" cy="704421"/>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151002-603C-4186-A6F7-DB06CEB6C21E}">
      <dsp:nvSpPr>
        <dsp:cNvPr id="0" name=""/>
        <dsp:cNvSpPr/>
      </dsp:nvSpPr>
      <dsp:spPr>
        <a:xfrm>
          <a:off x="1115018" y="763122"/>
          <a:ext cx="3647369" cy="7044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0" rIns="177800" bIns="177800" numCol="1" spcCol="1270" anchor="ctr" anchorCtr="0">
          <a:noAutofit/>
        </a:bodyPr>
        <a:lstStyle/>
        <a:p>
          <a:pPr lvl="0" algn="l" defTabSz="1111250">
            <a:lnSpc>
              <a:spcPct val="90000"/>
            </a:lnSpc>
            <a:spcBef>
              <a:spcPct val="0"/>
            </a:spcBef>
            <a:spcAft>
              <a:spcPct val="35000"/>
            </a:spcAft>
          </a:pPr>
          <a:r>
            <a:rPr lang="it-IT" sz="2500" b="1" kern="1200" dirty="0" smtClean="0">
              <a:solidFill>
                <a:schemeClr val="tx2"/>
              </a:solidFill>
            </a:rPr>
            <a:t>Piano per la trasparenza</a:t>
          </a:r>
          <a:endParaRPr lang="it-IT" sz="2500" b="1" kern="1200" dirty="0">
            <a:solidFill>
              <a:schemeClr val="tx2"/>
            </a:solidFill>
          </a:endParaRPr>
        </a:p>
      </dsp:txBody>
      <dsp:txXfrm>
        <a:off x="1115018" y="763122"/>
        <a:ext cx="3647369" cy="704421"/>
      </dsp:txXfrm>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7739" cy="511731"/>
          </a:xfrm>
          <a:prstGeom prst="rect">
            <a:avLst/>
          </a:prstGeom>
        </p:spPr>
        <p:txBody>
          <a:bodyPr vert="horz" lIns="99066" tIns="49533" rIns="99066" bIns="49533" rtlCol="0"/>
          <a:lstStyle>
            <a:lvl1pPr algn="l">
              <a:defRPr sz="1300"/>
            </a:lvl1pPr>
          </a:lstStyle>
          <a:p>
            <a:endParaRPr lang="it-IT"/>
          </a:p>
        </p:txBody>
      </p:sp>
      <p:sp>
        <p:nvSpPr>
          <p:cNvPr id="3" name="Segnaposto data 2"/>
          <p:cNvSpPr>
            <a:spLocks noGrp="1"/>
          </p:cNvSpPr>
          <p:nvPr>
            <p:ph type="dt" idx="1"/>
          </p:nvPr>
        </p:nvSpPr>
        <p:spPr>
          <a:xfrm>
            <a:off x="4023092" y="0"/>
            <a:ext cx="3077739" cy="511731"/>
          </a:xfrm>
          <a:prstGeom prst="rect">
            <a:avLst/>
          </a:prstGeom>
        </p:spPr>
        <p:txBody>
          <a:bodyPr vert="horz" lIns="99066" tIns="49533" rIns="99066" bIns="49533" rtlCol="0"/>
          <a:lstStyle>
            <a:lvl1pPr algn="r">
              <a:defRPr sz="1300"/>
            </a:lvl1pPr>
          </a:lstStyle>
          <a:p>
            <a:fld id="{98DB2D64-6A47-4964-B4AC-6AA430C5AE24}" type="datetimeFigureOut">
              <a:rPr lang="it-IT" smtClean="0"/>
              <a:pPr/>
              <a:t>23/12/2014</a:t>
            </a:fld>
            <a:endParaRPr lang="it-IT"/>
          </a:p>
        </p:txBody>
      </p:sp>
      <p:sp>
        <p:nvSpPr>
          <p:cNvPr id="4" name="Segnaposto immagine diapositiva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9066" tIns="49533" rIns="99066" bIns="49533" rtlCol="0" anchor="ctr"/>
          <a:lstStyle/>
          <a:p>
            <a:endParaRPr lang="it-IT"/>
          </a:p>
        </p:txBody>
      </p:sp>
      <p:sp>
        <p:nvSpPr>
          <p:cNvPr id="5" name="Segnaposto note 4"/>
          <p:cNvSpPr>
            <a:spLocks noGrp="1"/>
          </p:cNvSpPr>
          <p:nvPr>
            <p:ph type="body" sz="quarter" idx="3"/>
          </p:nvPr>
        </p:nvSpPr>
        <p:spPr>
          <a:xfrm>
            <a:off x="710248" y="4861441"/>
            <a:ext cx="5681980" cy="4605576"/>
          </a:xfrm>
          <a:prstGeom prst="rect">
            <a:avLst/>
          </a:prstGeom>
        </p:spPr>
        <p:txBody>
          <a:bodyPr vert="horz" lIns="99066" tIns="49533" rIns="99066" bIns="49533"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721106"/>
            <a:ext cx="3077739" cy="511731"/>
          </a:xfrm>
          <a:prstGeom prst="rect">
            <a:avLst/>
          </a:prstGeom>
        </p:spPr>
        <p:txBody>
          <a:bodyPr vert="horz" lIns="99066" tIns="49533" rIns="99066" bIns="49533" rtlCol="0" anchor="b"/>
          <a:lstStyle>
            <a:lvl1pPr algn="l">
              <a:defRPr sz="1300"/>
            </a:lvl1pPr>
          </a:lstStyle>
          <a:p>
            <a:endParaRPr lang="it-IT"/>
          </a:p>
        </p:txBody>
      </p:sp>
      <p:sp>
        <p:nvSpPr>
          <p:cNvPr id="7" name="Segnaposto numero diapositiva 6"/>
          <p:cNvSpPr>
            <a:spLocks noGrp="1"/>
          </p:cNvSpPr>
          <p:nvPr>
            <p:ph type="sldNum" sz="quarter" idx="5"/>
          </p:nvPr>
        </p:nvSpPr>
        <p:spPr>
          <a:xfrm>
            <a:off x="4023092" y="9721106"/>
            <a:ext cx="3077739" cy="511731"/>
          </a:xfrm>
          <a:prstGeom prst="rect">
            <a:avLst/>
          </a:prstGeom>
        </p:spPr>
        <p:txBody>
          <a:bodyPr vert="horz" lIns="99066" tIns="49533" rIns="99066" bIns="49533" rtlCol="0" anchor="b"/>
          <a:lstStyle>
            <a:lvl1pPr algn="r">
              <a:defRPr sz="1300"/>
            </a:lvl1pPr>
          </a:lstStyle>
          <a:p>
            <a:fld id="{A6543E5F-1FC7-4C79-A2E5-5497C66FE67A}" type="slidenum">
              <a:rPr lang="it-IT" smtClean="0"/>
              <a:pPr/>
              <a:t>‹N›</a:t>
            </a:fld>
            <a:endParaRPr lang="it-IT"/>
          </a:p>
        </p:txBody>
      </p:sp>
    </p:spTree>
    <p:extLst>
      <p:ext uri="{BB962C8B-B14F-4D97-AF65-F5344CB8AC3E}">
        <p14:creationId xmlns:p14="http://schemas.microsoft.com/office/powerpoint/2010/main" val="2341432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smtClean="0"/>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B6055F8-1D02-4417-9241-55C834FD9970}" type="datetimeFigureOut">
              <a:rPr lang="it-IT" smtClean="0"/>
              <a:pPr/>
              <a:t>23/12/2014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B6055F8-1D02-4417-9241-55C834FD9970}" type="datetimeFigureOut">
              <a:rPr lang="it-IT" smtClean="0"/>
              <a:pPr/>
              <a:t>23/12/2014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B6055F8-1D02-4417-9241-55C834FD9970}" type="datetimeFigureOut">
              <a:rPr lang="it-IT" smtClean="0"/>
              <a:pPr/>
              <a:t>23/12/2014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B6055F8-1D02-4417-9241-55C834FD9970}" type="datetimeFigureOut">
              <a:rPr lang="it-IT" smtClean="0"/>
              <a:pPr/>
              <a:t>23/12/2014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B6055F8-1D02-4417-9241-55C834FD9970}" type="datetimeFigureOut">
              <a:rPr lang="it-IT" smtClean="0"/>
              <a:pPr/>
              <a:t>23/12/2014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B6055F8-1D02-4417-9241-55C834FD9970}" type="datetimeFigureOut">
              <a:rPr lang="it-IT" smtClean="0"/>
              <a:pPr/>
              <a:t>23/12/2014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4B6055F8-1D02-4417-9241-55C834FD9970}" type="datetimeFigureOut">
              <a:rPr lang="it-IT" smtClean="0"/>
              <a:pPr/>
              <a:t>23/12/2014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007B441-5312-499D-93C3-6E37886527FA}" type="slidenum">
              <a:rPr lang="it-IT" smtClean="0"/>
              <a:pPr/>
              <a:t>‹N›</a:t>
            </a:fld>
            <a:endParaRPr lang="it-IT"/>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4B6055F8-1D02-4417-9241-55C834FD9970}" type="datetimeFigureOut">
              <a:rPr lang="it-IT" smtClean="0"/>
              <a:pPr/>
              <a:t>23/12/2014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6055F8-1D02-4417-9241-55C834FD9970}" type="datetimeFigureOut">
              <a:rPr lang="it-IT" smtClean="0"/>
              <a:pPr/>
              <a:t>23/12/2014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B6055F8-1D02-4417-9241-55C834FD9970}" type="datetimeFigureOut">
              <a:rPr lang="it-IT" smtClean="0"/>
              <a:pPr/>
              <a:t>23/12/2014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B6055F8-1D02-4417-9241-55C834FD9970}" type="datetimeFigureOut">
              <a:rPr lang="it-IT" smtClean="0"/>
              <a:pPr/>
              <a:t>23/12/2014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B6055F8-1D02-4417-9241-55C834FD9970}" type="datetimeFigureOut">
              <a:rPr lang="it-IT" smtClean="0"/>
              <a:pPr/>
              <a:t>23/12/2014</a:t>
            </a:fld>
            <a:endParaRPr lang="it-IT"/>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it-IT"/>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accessocivico@cert.comune.bisceglie.bt.i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comune.bisceglie.bt.i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integrita.trasparenza@comune.bisceglie.bt.i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1556792"/>
            <a:ext cx="7772400" cy="1800200"/>
          </a:xfrm>
        </p:spPr>
        <p:txBody>
          <a:bodyPr>
            <a:normAutofit fontScale="90000"/>
          </a:bodyPr>
          <a:lstStyle/>
          <a:p>
            <a:r>
              <a:rPr lang="it-IT" dirty="0" smtClean="0"/>
              <a:t/>
            </a:r>
            <a:br>
              <a:rPr lang="it-IT" dirty="0" smtClean="0"/>
            </a:br>
            <a:r>
              <a:rPr lang="it-IT" sz="4000" dirty="0" smtClean="0"/>
              <a:t>FORUM PUBBLICO </a:t>
            </a:r>
            <a:br>
              <a:rPr lang="it-IT" sz="4000" dirty="0" smtClean="0"/>
            </a:br>
            <a:r>
              <a:rPr lang="it-IT" sz="4000" dirty="0" smtClean="0"/>
              <a:t>INTEGRITA’ E TRASPARENZA </a:t>
            </a:r>
            <a:br>
              <a:rPr lang="it-IT" sz="4000" dirty="0" smtClean="0"/>
            </a:br>
            <a:r>
              <a:rPr lang="it-IT" sz="4000" dirty="0" smtClean="0"/>
              <a:t>DELL’AZIONE AMMINISTRATIVA</a:t>
            </a:r>
            <a:endParaRPr lang="it-IT" sz="4000" dirty="0"/>
          </a:p>
        </p:txBody>
      </p:sp>
      <p:sp>
        <p:nvSpPr>
          <p:cNvPr id="3" name="Sottotitolo 2"/>
          <p:cNvSpPr>
            <a:spLocks noGrp="1"/>
          </p:cNvSpPr>
          <p:nvPr>
            <p:ph type="subTitle" idx="1"/>
          </p:nvPr>
        </p:nvSpPr>
        <p:spPr>
          <a:xfrm>
            <a:off x="827584" y="3933056"/>
            <a:ext cx="7560840" cy="2016224"/>
          </a:xfrm>
        </p:spPr>
        <p:txBody>
          <a:bodyPr>
            <a:normAutofit/>
          </a:bodyPr>
          <a:lstStyle/>
          <a:p>
            <a:r>
              <a:rPr lang="it-IT" sz="2800" dirty="0" smtClean="0">
                <a:solidFill>
                  <a:schemeClr val="tx1"/>
                </a:solidFill>
              </a:rPr>
              <a:t>GIORNATA DELLA TRASPARENZA 2014</a:t>
            </a:r>
          </a:p>
          <a:p>
            <a:r>
              <a:rPr lang="it-IT" sz="2800" dirty="0" smtClean="0">
                <a:solidFill>
                  <a:schemeClr val="tx1"/>
                </a:solidFill>
              </a:rPr>
              <a:t>Martedì 23 dicembre 2014</a:t>
            </a:r>
          </a:p>
          <a:p>
            <a:r>
              <a:rPr lang="it-IT" sz="2800" dirty="0" smtClean="0">
                <a:solidFill>
                  <a:schemeClr val="tx1"/>
                </a:solidFill>
              </a:rPr>
              <a:t>Auditorium Santa Croce</a:t>
            </a:r>
          </a:p>
        </p:txBody>
      </p:sp>
      <p:sp>
        <p:nvSpPr>
          <p:cNvPr id="5" name="Segnaposto piè di pagina 4"/>
          <p:cNvSpPr>
            <a:spLocks noGrp="1"/>
          </p:cNvSpPr>
          <p:nvPr>
            <p:ph type="ftr" sz="quarter" idx="11"/>
          </p:nvPr>
        </p:nvSpPr>
        <p:spPr>
          <a:xfrm>
            <a:off x="755576" y="6093296"/>
            <a:ext cx="7992888" cy="504056"/>
          </a:xfrm>
        </p:spPr>
        <p:txBody>
          <a:bodyPr>
            <a:noAutofit/>
          </a:bodyPr>
          <a:lstStyle/>
          <a:p>
            <a:r>
              <a:rPr lang="it-IT" sz="1800" b="1" dirty="0" smtClean="0">
                <a:solidFill>
                  <a:schemeClr val="tx2">
                    <a:lumMod val="75000"/>
                  </a:schemeClr>
                </a:solidFill>
              </a:rPr>
              <a:t>A cura del responsabile per la prevenzione della corruzione e la trasparenza </a:t>
            </a:r>
          </a:p>
          <a:p>
            <a:r>
              <a:rPr lang="it-IT" sz="1800" b="1" dirty="0" smtClean="0">
                <a:solidFill>
                  <a:schemeClr val="tx2">
                    <a:lumMod val="75000"/>
                  </a:schemeClr>
                </a:solidFill>
              </a:rPr>
              <a:t>dott. Lazzaro Francesco Angelo</a:t>
            </a:r>
            <a:endParaRPr lang="it-IT" sz="1800" b="1" dirty="0">
              <a:solidFill>
                <a:schemeClr val="tx2">
                  <a:lumMod val="75000"/>
                </a:schemeClr>
              </a:solidFill>
            </a:endParaRPr>
          </a:p>
        </p:txBody>
      </p:sp>
      <p:pic>
        <p:nvPicPr>
          <p:cNvPr id="4" name="Immagine 3" descr="stemma.gif"/>
          <p:cNvPicPr>
            <a:picLocks noChangeAspect="1"/>
          </p:cNvPicPr>
          <p:nvPr/>
        </p:nvPicPr>
        <p:blipFill>
          <a:blip r:embed="rId2" cstate="print"/>
          <a:stretch>
            <a:fillRect/>
          </a:stretch>
        </p:blipFill>
        <p:spPr>
          <a:xfrm>
            <a:off x="7596336" y="478530"/>
            <a:ext cx="1152128" cy="144016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591344"/>
          </a:xfrm>
        </p:spPr>
        <p:txBody>
          <a:bodyPr>
            <a:noAutofit/>
          </a:bodyPr>
          <a:lstStyle/>
          <a:p>
            <a:pPr algn="ctr"/>
            <a:r>
              <a:rPr lang="it-IT" sz="3000" dirty="0" smtClean="0"/>
              <a:t>Focus: il piano di prevenzione della corruzione: ambiti</a:t>
            </a:r>
            <a:endParaRPr lang="it-IT" sz="3000" dirty="0"/>
          </a:p>
        </p:txBody>
      </p:sp>
      <p:pic>
        <p:nvPicPr>
          <p:cNvPr id="1028" name="Picture 4"/>
          <p:cNvPicPr>
            <a:picLocks noGrp="1" noChangeAspect="1" noChangeArrowheads="1"/>
          </p:cNvPicPr>
          <p:nvPr>
            <p:ph idx="1"/>
          </p:nvPr>
        </p:nvPicPr>
        <p:blipFill>
          <a:blip r:embed="rId2" cstate="print"/>
          <a:srcRect/>
          <a:stretch>
            <a:fillRect/>
          </a:stretch>
        </p:blipFill>
        <p:spPr>
          <a:xfrm>
            <a:off x="827584" y="1340769"/>
            <a:ext cx="5400600" cy="3744416"/>
          </a:xfrm>
          <a:noFill/>
        </p:spPr>
      </p:pic>
      <p:graphicFrame>
        <p:nvGraphicFramePr>
          <p:cNvPr id="10" name="Diagramma 9"/>
          <p:cNvGraphicFramePr/>
          <p:nvPr/>
        </p:nvGraphicFramePr>
        <p:xfrm>
          <a:off x="6228184" y="2492896"/>
          <a:ext cx="2592288" cy="17281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Diagramma 10"/>
          <p:cNvGraphicFramePr/>
          <p:nvPr>
            <p:extLst>
              <p:ext uri="{D42A27DB-BD31-4B8C-83A1-F6EECF244321}">
                <p14:modId xmlns:p14="http://schemas.microsoft.com/office/powerpoint/2010/main" val="327722958"/>
              </p:ext>
            </p:extLst>
          </p:nvPr>
        </p:nvGraphicFramePr>
        <p:xfrm>
          <a:off x="899592" y="4985792"/>
          <a:ext cx="5040560" cy="146754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74848" y="404664"/>
            <a:ext cx="8229600" cy="490066"/>
          </a:xfrm>
        </p:spPr>
        <p:txBody>
          <a:bodyPr>
            <a:normAutofit fontScale="90000"/>
          </a:bodyPr>
          <a:lstStyle/>
          <a:p>
            <a:pPr algn="ctr"/>
            <a:r>
              <a:rPr lang="it-IT" dirty="0" smtClean="0"/>
              <a:t>Il piano del Comune di Bisceglie</a:t>
            </a:r>
            <a:endParaRPr lang="it-IT" dirty="0"/>
          </a:p>
        </p:txBody>
      </p:sp>
      <p:sp>
        <p:nvSpPr>
          <p:cNvPr id="7" name="CasellaDiTesto 6"/>
          <p:cNvSpPr txBox="1"/>
          <p:nvPr/>
        </p:nvSpPr>
        <p:spPr>
          <a:xfrm>
            <a:off x="467544" y="980728"/>
            <a:ext cx="8280920" cy="5909310"/>
          </a:xfrm>
          <a:prstGeom prst="rect">
            <a:avLst/>
          </a:prstGeom>
          <a:noFill/>
        </p:spPr>
        <p:txBody>
          <a:bodyPr wrap="square" rtlCol="0">
            <a:spAutoFit/>
          </a:bodyPr>
          <a:lstStyle/>
          <a:p>
            <a:pPr algn="just">
              <a:buBlip>
                <a:blip r:embed="rId2"/>
              </a:buBlip>
            </a:pPr>
            <a:r>
              <a:rPr lang="it-IT" b="1" dirty="0" smtClean="0"/>
              <a:t>Soggetti</a:t>
            </a:r>
            <a:r>
              <a:rPr lang="it-IT" dirty="0" smtClean="0"/>
              <a:t>:  responsabile – dirigenti – referenti – unità di progetto intersettoriale per l’integrità e la trasparenza - personale e collaboratori – nucleo di valutazione e organismo indipendente di controllo – organi di indirizzo politico</a:t>
            </a:r>
          </a:p>
          <a:p>
            <a:pPr algn="just">
              <a:buBlip>
                <a:blip r:embed="rId2"/>
              </a:buBlip>
            </a:pPr>
            <a:r>
              <a:rPr lang="it-IT" b="1" dirty="0" smtClean="0"/>
              <a:t>Mappatura del rischio</a:t>
            </a:r>
            <a:r>
              <a:rPr lang="it-IT" dirty="0" smtClean="0"/>
              <a:t>: l’ente ha individuato  9 aree, descrivendo, complessivamente  48 processi (catalogo dei processi-allegato A); per ogni processo si è proceduto alla individuazione, analisi e ponderazione di complessivi 74 rischi (catalogo dei rischi allegato B). </a:t>
            </a:r>
          </a:p>
          <a:p>
            <a:pPr algn="just">
              <a:buBlip>
                <a:blip r:embed="rId2"/>
              </a:buBlip>
            </a:pPr>
            <a:r>
              <a:rPr lang="it-IT" b="1" dirty="0" smtClean="0"/>
              <a:t>Trattamento del rischio</a:t>
            </a:r>
            <a:r>
              <a:rPr lang="it-IT" dirty="0" smtClean="0"/>
              <a:t>: per ogni rischio è stata pianificata l’applicazione di misure obbligatorie, individuate dal  piano nazionale, e di misure ulteriori individuate dall’ente e legate alla propria specificità (piano del trattamento-allegato C) </a:t>
            </a:r>
          </a:p>
          <a:p>
            <a:pPr algn="just">
              <a:buBlip>
                <a:blip r:embed="rId2"/>
              </a:buBlip>
            </a:pPr>
            <a:r>
              <a:rPr lang="it-IT" b="1" dirty="0" smtClean="0"/>
              <a:t>Collegamento con il piano per la trasparenza</a:t>
            </a:r>
            <a:r>
              <a:rPr lang="it-IT" dirty="0" smtClean="0"/>
              <a:t>: l’accessibilità totale delle informazioni per favorire il controllo sociale sul perseguimento delle funzioni istituzionali e sull’utilizzo delle risorse pubbliche, concorrendo alla realizzazione di una amministrazione aperta e al servizio del cittadino</a:t>
            </a:r>
          </a:p>
          <a:p>
            <a:pPr algn="just">
              <a:buBlip>
                <a:blip r:embed="rId2"/>
              </a:buBlip>
            </a:pPr>
            <a:r>
              <a:rPr lang="it-IT" b="1" dirty="0" smtClean="0"/>
              <a:t>Collegamento con il ciclo di gestione della performance</a:t>
            </a:r>
            <a:r>
              <a:rPr lang="it-IT" dirty="0" smtClean="0"/>
              <a:t>: i comportamenti richiesti ed il perseguimento degli obiettivi del piano divengono elementi di valutazione della performance dell’ente, dei dirigenti e del personale, cui agganciare </a:t>
            </a:r>
            <a:r>
              <a:rPr lang="it-IT" dirty="0" err="1" smtClean="0"/>
              <a:t>premialità</a:t>
            </a:r>
            <a:r>
              <a:rPr lang="it-IT" dirty="0" smtClean="0"/>
              <a:t> economiche e di carriera</a:t>
            </a:r>
            <a:endParaRPr lang="it-IT" dirty="0"/>
          </a:p>
        </p:txBody>
      </p:sp>
    </p:spTree>
    <p:extLst>
      <p:ext uri="{BB962C8B-B14F-4D97-AF65-F5344CB8AC3E}">
        <p14:creationId xmlns:p14="http://schemas.microsoft.com/office/powerpoint/2010/main" val="2056440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1616053560"/>
              </p:ext>
            </p:extLst>
          </p:nvPr>
        </p:nvGraphicFramePr>
        <p:xfrm>
          <a:off x="611559" y="476672"/>
          <a:ext cx="7416825" cy="5846624"/>
        </p:xfrm>
        <a:graphic>
          <a:graphicData uri="http://schemas.openxmlformats.org/drawingml/2006/table">
            <a:tbl>
              <a:tblPr/>
              <a:tblGrid>
                <a:gridCol w="3777085"/>
                <a:gridCol w="740605"/>
                <a:gridCol w="666544"/>
                <a:gridCol w="720423"/>
                <a:gridCol w="720080"/>
                <a:gridCol w="792088"/>
              </a:tblGrid>
              <a:tr h="569242">
                <a:tc>
                  <a:txBody>
                    <a:bodyPr/>
                    <a:lstStyle/>
                    <a:p>
                      <a:pPr algn="just">
                        <a:spcAft>
                          <a:spcPts val="0"/>
                        </a:spcAft>
                      </a:pPr>
                      <a:r>
                        <a:rPr lang="it-IT" sz="2000" b="1" smtClean="0">
                          <a:solidFill>
                            <a:srgbClr val="000000"/>
                          </a:solidFill>
                          <a:latin typeface="Arial"/>
                          <a:ea typeface="Calibri"/>
                          <a:cs typeface="Times New Roman"/>
                        </a:rPr>
                        <a:t>Aree di rischio</a:t>
                      </a:r>
                      <a:endParaRPr lang="it-IT" sz="2000" dirty="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a:noFill/>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200" b="1" smtClean="0">
                          <a:solidFill>
                            <a:srgbClr val="000000"/>
                          </a:solidFill>
                          <a:latin typeface="Arial"/>
                          <a:ea typeface="Calibri"/>
                          <a:cs typeface="Times New Roman"/>
                        </a:rPr>
                        <a:t>Processi</a:t>
                      </a:r>
                      <a:endParaRPr lang="it-IT" sz="1200"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EDF6F9"/>
                    </a:solidFill>
                  </a:tcPr>
                </a:tc>
                <a:tc>
                  <a:txBody>
                    <a:bodyPr/>
                    <a:lstStyle/>
                    <a:p>
                      <a:pPr algn="just">
                        <a:spcAft>
                          <a:spcPts val="0"/>
                        </a:spcAft>
                      </a:pPr>
                      <a:r>
                        <a:rPr lang="it-IT" sz="1200" b="1" smtClean="0">
                          <a:solidFill>
                            <a:srgbClr val="000000"/>
                          </a:solidFill>
                          <a:latin typeface="Arial"/>
                          <a:ea typeface="Calibri"/>
                          <a:cs typeface="Times New Roman"/>
                        </a:rPr>
                        <a:t>Fattori di rischio</a:t>
                      </a:r>
                      <a:endParaRPr lang="it-IT" sz="1200"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EDF6F9"/>
                    </a:solidFill>
                  </a:tcPr>
                </a:tc>
                <a:tc>
                  <a:txBody>
                    <a:bodyPr/>
                    <a:lstStyle/>
                    <a:p>
                      <a:pPr algn="just">
                        <a:spcAft>
                          <a:spcPts val="0"/>
                        </a:spcAft>
                      </a:pPr>
                      <a:r>
                        <a:rPr lang="it-IT" sz="1200" b="1" smtClean="0">
                          <a:solidFill>
                            <a:srgbClr val="000000"/>
                          </a:solidFill>
                          <a:latin typeface="Arial"/>
                          <a:ea typeface="Calibri"/>
                          <a:cs typeface="Times New Roman"/>
                        </a:rPr>
                        <a:t>Rischio medio alto</a:t>
                      </a:r>
                      <a:endParaRPr lang="it-IT" sz="1200"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EDF6F9"/>
                    </a:solidFill>
                  </a:tcPr>
                </a:tc>
                <a:tc>
                  <a:txBody>
                    <a:bodyPr/>
                    <a:lstStyle/>
                    <a:p>
                      <a:pPr algn="just">
                        <a:spcAft>
                          <a:spcPts val="0"/>
                        </a:spcAft>
                      </a:pPr>
                      <a:r>
                        <a:rPr lang="it-IT" sz="1200" b="1" smtClean="0">
                          <a:solidFill>
                            <a:srgbClr val="000000"/>
                          </a:solidFill>
                          <a:latin typeface="Arial"/>
                          <a:ea typeface="Calibri"/>
                          <a:cs typeface="Times New Roman"/>
                        </a:rPr>
                        <a:t>Rischio medio basso</a:t>
                      </a:r>
                      <a:endParaRPr lang="it-IT" sz="1200"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EDF6F9"/>
                    </a:solidFill>
                  </a:tcPr>
                </a:tc>
                <a:tc>
                  <a:txBody>
                    <a:bodyPr/>
                    <a:lstStyle/>
                    <a:p>
                      <a:pPr algn="just">
                        <a:spcAft>
                          <a:spcPts val="0"/>
                        </a:spcAft>
                      </a:pPr>
                      <a:r>
                        <a:rPr lang="it-IT" sz="1200" b="1" smtClean="0">
                          <a:solidFill>
                            <a:srgbClr val="000000"/>
                          </a:solidFill>
                          <a:latin typeface="Arial"/>
                          <a:ea typeface="Calibri"/>
                          <a:cs typeface="Times New Roman"/>
                        </a:rPr>
                        <a:t>Rischio basso</a:t>
                      </a:r>
                      <a:endParaRPr lang="it-IT" sz="1200"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EDF6F9"/>
                    </a:solidFill>
                  </a:tcPr>
                </a:tc>
              </a:tr>
              <a:tr h="505993">
                <a:tc>
                  <a:txBody>
                    <a:bodyPr/>
                    <a:lstStyle/>
                    <a:p>
                      <a:pPr algn="just">
                        <a:spcAft>
                          <a:spcPts val="0"/>
                        </a:spcAft>
                      </a:pPr>
                      <a:r>
                        <a:rPr lang="it-IT" sz="1600" b="1" smtClean="0">
                          <a:solidFill>
                            <a:srgbClr val="000000"/>
                          </a:solidFill>
                          <a:latin typeface="Arial"/>
                          <a:ea typeface="Calibri"/>
                          <a:cs typeface="Times New Roman"/>
                        </a:rPr>
                        <a:t>acquisizione e progressione del personale</a:t>
                      </a:r>
                      <a:endParaRPr lang="it-IT" sz="1600" dirty="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dirty="0" smtClean="0">
                          <a:solidFill>
                            <a:srgbClr val="000000"/>
                          </a:solidFill>
                          <a:latin typeface="Arial"/>
                          <a:ea typeface="Calibri"/>
                          <a:cs typeface="Times New Roman"/>
                        </a:rPr>
                        <a:t>6</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11</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dirty="0" smtClean="0">
                          <a:solidFill>
                            <a:srgbClr val="000000"/>
                          </a:solidFill>
                          <a:latin typeface="Arial"/>
                          <a:ea typeface="Calibri"/>
                          <a:cs typeface="Times New Roman"/>
                        </a:rPr>
                        <a:t>4</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7</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r>
              <a:tr h="334760">
                <a:tc>
                  <a:txBody>
                    <a:bodyPr/>
                    <a:lstStyle/>
                    <a:p>
                      <a:pPr algn="just">
                        <a:spcAft>
                          <a:spcPts val="0"/>
                        </a:spcAft>
                      </a:pPr>
                      <a:r>
                        <a:rPr lang="it-IT" sz="1600" b="1" smtClean="0">
                          <a:solidFill>
                            <a:srgbClr val="000000"/>
                          </a:solidFill>
                          <a:latin typeface="Arial"/>
                          <a:ea typeface="Calibri"/>
                          <a:cs typeface="Times New Roman"/>
                        </a:rPr>
                        <a:t>affidamento di lavori, servizi e forniture</a:t>
                      </a:r>
                      <a:endParaRPr lang="it-IT" sz="1600" dirty="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16</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18</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dirty="0" smtClean="0">
                          <a:solidFill>
                            <a:srgbClr val="000000"/>
                          </a:solidFill>
                          <a:latin typeface="Arial"/>
                          <a:ea typeface="Calibri"/>
                          <a:cs typeface="Times New Roman"/>
                        </a:rPr>
                        <a:t>12</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6</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r>
              <a:tr h="741341">
                <a:tc>
                  <a:txBody>
                    <a:bodyPr/>
                    <a:lstStyle/>
                    <a:p>
                      <a:pPr algn="just">
                        <a:spcAft>
                          <a:spcPts val="0"/>
                        </a:spcAft>
                      </a:pPr>
                      <a:r>
                        <a:rPr lang="it-IT" sz="1600" b="1" dirty="0" smtClean="0">
                          <a:solidFill>
                            <a:srgbClr val="000000"/>
                          </a:solidFill>
                          <a:latin typeface="Arial"/>
                          <a:ea typeface="Calibri"/>
                          <a:cs typeface="Times New Roman"/>
                        </a:rPr>
                        <a:t>Provvedimenti privi di effetto economico diretto ed immediato per il destinatario</a:t>
                      </a:r>
                      <a:endParaRPr lang="it-IT" sz="1600" dirty="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6</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12</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2</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10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r>
              <a:tr h="1025499">
                <a:tc>
                  <a:txBody>
                    <a:bodyPr/>
                    <a:lstStyle/>
                    <a:p>
                      <a:pPr algn="just">
                        <a:spcAft>
                          <a:spcPts val="0"/>
                        </a:spcAft>
                      </a:pPr>
                      <a:r>
                        <a:rPr lang="it-IT" sz="1600" b="1" smtClean="0">
                          <a:solidFill>
                            <a:srgbClr val="000000"/>
                          </a:solidFill>
                          <a:latin typeface="Arial"/>
                          <a:ea typeface="Calibri"/>
                          <a:cs typeface="Times New Roman"/>
                        </a:rPr>
                        <a:t>Provvedimenti con effetto economico diretto ed immediato per il destinatario (contributi, benefici e vantaggi economici)</a:t>
                      </a:r>
                      <a:endParaRPr lang="it-IT" sz="1600" dirty="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3</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6</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6</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r>
              <a:tr h="505993">
                <a:tc>
                  <a:txBody>
                    <a:bodyPr/>
                    <a:lstStyle/>
                    <a:p>
                      <a:pPr algn="just">
                        <a:spcAft>
                          <a:spcPts val="0"/>
                        </a:spcAft>
                      </a:pPr>
                      <a:r>
                        <a:rPr lang="it-IT" sz="1600" b="1" smtClean="0">
                          <a:solidFill>
                            <a:srgbClr val="000000"/>
                          </a:solidFill>
                          <a:latin typeface="Arial"/>
                          <a:ea typeface="Calibri"/>
                          <a:cs typeface="Times New Roman"/>
                        </a:rPr>
                        <a:t>gestione risorse economiche e finanziarie</a:t>
                      </a:r>
                      <a:endParaRPr lang="it-IT" sz="160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4</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7</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7</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r>
              <a:tr h="334760">
                <a:tc>
                  <a:txBody>
                    <a:bodyPr/>
                    <a:lstStyle/>
                    <a:p>
                      <a:pPr algn="just">
                        <a:spcAft>
                          <a:spcPts val="0"/>
                        </a:spcAft>
                      </a:pPr>
                      <a:r>
                        <a:rPr lang="it-IT" sz="1600" b="1" smtClean="0">
                          <a:solidFill>
                            <a:srgbClr val="000000"/>
                          </a:solidFill>
                          <a:latin typeface="Arial"/>
                          <a:ea typeface="Calibri"/>
                          <a:cs typeface="Times New Roman"/>
                        </a:rPr>
                        <a:t>pianificazione territoriale ed urbanistica</a:t>
                      </a:r>
                      <a:endParaRPr lang="it-IT" sz="160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5</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6</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6</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r>
              <a:tr h="669521">
                <a:tc>
                  <a:txBody>
                    <a:bodyPr/>
                    <a:lstStyle/>
                    <a:p>
                      <a:pPr algn="just">
                        <a:spcAft>
                          <a:spcPts val="0"/>
                        </a:spcAft>
                      </a:pPr>
                      <a:r>
                        <a:rPr lang="it-IT" sz="1600" b="1" smtClean="0">
                          <a:solidFill>
                            <a:srgbClr val="000000"/>
                          </a:solidFill>
                          <a:latin typeface="Arial"/>
                          <a:ea typeface="Calibri"/>
                          <a:cs typeface="Times New Roman"/>
                        </a:rPr>
                        <a:t>amministrazione pubblica in forma privata: società, fondazioni e istituzioni</a:t>
                      </a:r>
                      <a:endParaRPr lang="it-IT" sz="160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3</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4</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4</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r>
              <a:tr h="252996">
                <a:tc>
                  <a:txBody>
                    <a:bodyPr/>
                    <a:lstStyle/>
                    <a:p>
                      <a:pPr algn="just">
                        <a:spcAft>
                          <a:spcPts val="0"/>
                        </a:spcAft>
                      </a:pPr>
                      <a:r>
                        <a:rPr lang="it-IT" sz="1600" b="1" smtClean="0">
                          <a:solidFill>
                            <a:srgbClr val="000000"/>
                          </a:solidFill>
                          <a:latin typeface="Arial"/>
                          <a:ea typeface="Calibri"/>
                          <a:cs typeface="Times New Roman"/>
                        </a:rPr>
                        <a:t>legale e contenzioso</a:t>
                      </a:r>
                      <a:endParaRPr lang="it-IT" sz="160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3</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7</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1</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6</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r>
              <a:tr h="254059">
                <a:tc>
                  <a:txBody>
                    <a:bodyPr/>
                    <a:lstStyle/>
                    <a:p>
                      <a:pPr algn="just">
                        <a:spcAft>
                          <a:spcPts val="0"/>
                        </a:spcAft>
                      </a:pPr>
                      <a:r>
                        <a:rPr lang="it-IT" sz="1600" b="1" smtClean="0">
                          <a:solidFill>
                            <a:srgbClr val="000000"/>
                          </a:solidFill>
                          <a:latin typeface="Arial"/>
                          <a:ea typeface="Calibri"/>
                          <a:cs typeface="Times New Roman"/>
                        </a:rPr>
                        <a:t>Organi di indirizzo politico</a:t>
                      </a:r>
                      <a:endParaRPr lang="it-IT" sz="1600" dirty="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2</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3</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2</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1</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r>
              <a:tr h="284621">
                <a:tc>
                  <a:txBody>
                    <a:bodyPr/>
                    <a:lstStyle/>
                    <a:p>
                      <a:pPr algn="r">
                        <a:spcAft>
                          <a:spcPts val="0"/>
                        </a:spcAft>
                      </a:pPr>
                      <a:r>
                        <a:rPr lang="it-IT" sz="1800" b="1" smtClean="0">
                          <a:solidFill>
                            <a:srgbClr val="000000"/>
                          </a:solidFill>
                          <a:latin typeface="Arial"/>
                          <a:ea typeface="Calibri"/>
                          <a:cs typeface="Times New Roman"/>
                        </a:rPr>
                        <a:t>TOTALE</a:t>
                      </a:r>
                      <a:endParaRPr lang="it-IT" sz="1800" dirty="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a:noFill/>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48</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74</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21</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53</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dirty="0" smtClean="0">
                          <a:solidFill>
                            <a:srgbClr val="000000"/>
                          </a:solidFill>
                          <a:latin typeface="Arial"/>
                          <a:ea typeface="Calibri"/>
                          <a:cs typeface="Times New Roman"/>
                        </a:rPr>
                        <a:t>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r>
            </a:tbl>
          </a:graphicData>
        </a:graphic>
      </p:graphicFrame>
    </p:spTree>
    <p:extLst>
      <p:ext uri="{BB962C8B-B14F-4D97-AF65-F5344CB8AC3E}">
        <p14:creationId xmlns:p14="http://schemas.microsoft.com/office/powerpoint/2010/main" val="385583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1239416"/>
          </a:xfrm>
        </p:spPr>
        <p:txBody>
          <a:bodyPr>
            <a:normAutofit fontScale="90000"/>
          </a:bodyPr>
          <a:lstStyle/>
          <a:p>
            <a:pPr algn="ctr"/>
            <a:r>
              <a:rPr lang="it-IT" dirty="0"/>
              <a:t>valutazioni di sintesi </a:t>
            </a:r>
            <a:r>
              <a:rPr lang="it-IT" dirty="0" smtClean="0"/>
              <a:t>1 </a:t>
            </a:r>
            <a:br>
              <a:rPr lang="it-IT" dirty="0" smtClean="0"/>
            </a:br>
            <a:r>
              <a:rPr lang="it-IT" sz="2700" dirty="0" smtClean="0"/>
              <a:t>(tratto dalla relazione 2014 del responsabile della prevenzione)</a:t>
            </a:r>
            <a:br>
              <a:rPr lang="it-IT" sz="2700" dirty="0" smtClean="0"/>
            </a:br>
            <a:endParaRPr lang="it-IT" sz="2700" dirty="0"/>
          </a:p>
        </p:txBody>
      </p:sp>
      <p:sp>
        <p:nvSpPr>
          <p:cNvPr id="3" name="Segnaposto contenuto 2"/>
          <p:cNvSpPr>
            <a:spLocks noGrp="1"/>
          </p:cNvSpPr>
          <p:nvPr>
            <p:ph idx="1"/>
          </p:nvPr>
        </p:nvSpPr>
        <p:spPr/>
        <p:txBody>
          <a:bodyPr>
            <a:normAutofit lnSpcReduction="10000"/>
          </a:bodyPr>
          <a:lstStyle/>
          <a:p>
            <a:pPr algn="just"/>
            <a:r>
              <a:rPr lang="it-IT" dirty="0" smtClean="0"/>
              <a:t>Stato di attuazione del PTCP: il piano è stato sostanzialmente attuato, con una maggiore attenzione al completamento degli strumenti regolamentari e disciplinari. Si è anche operato per diffondere la conoscenza di tali strumenti all’interno della struttura ed allo scopo la «squadra dei referenti» ha rappresentato un fattore di successo.</a:t>
            </a:r>
          </a:p>
          <a:p>
            <a:pPr algn="just"/>
            <a:r>
              <a:rPr lang="it-IT" dirty="0" smtClean="0"/>
              <a:t>Aspetti critici dell’attuazione del PTCP: la corruzione è ancora sentito come un fenomeno lontano, «che riguarda gli altri», </a:t>
            </a:r>
            <a:r>
              <a:rPr lang="it-IT" dirty="0" err="1" smtClean="0"/>
              <a:t>sicchè</a:t>
            </a:r>
            <a:r>
              <a:rPr lang="it-IT" dirty="0"/>
              <a:t> </a:t>
            </a:r>
            <a:r>
              <a:rPr lang="it-IT" dirty="0" smtClean="0"/>
              <a:t>le misure di prevenzione sono state vissute più come adempimento che non come occasione di revisione dei processi lavorativi e modello di riferimento dell’agire del pubblico dipendente. Le misure sono viste come aggravamento delle procedure, comunque inidonee ad affrontare il tema della corruzione.</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smtClean="0"/>
              <a:t>valutazioni </a:t>
            </a:r>
            <a:r>
              <a:rPr lang="it-IT" dirty="0"/>
              <a:t>di sintesi </a:t>
            </a:r>
            <a:r>
              <a:rPr lang="it-IT" dirty="0" smtClean="0"/>
              <a:t>2</a:t>
            </a:r>
            <a:br>
              <a:rPr lang="it-IT" dirty="0" smtClean="0"/>
            </a:br>
            <a:r>
              <a:rPr lang="it-IT" sz="2700" dirty="0">
                <a:solidFill>
                  <a:srgbClr val="2F5897"/>
                </a:solidFill>
              </a:rPr>
              <a:t>(tratto dalla relazione 2014 del responsabile della prevenzione)</a:t>
            </a:r>
            <a:br>
              <a:rPr lang="it-IT" sz="2700" dirty="0">
                <a:solidFill>
                  <a:srgbClr val="2F5897"/>
                </a:solidFill>
              </a:rPr>
            </a:br>
            <a:endParaRPr lang="it-IT" dirty="0"/>
          </a:p>
        </p:txBody>
      </p:sp>
      <p:sp>
        <p:nvSpPr>
          <p:cNvPr id="3" name="Segnaposto contenuto 2"/>
          <p:cNvSpPr>
            <a:spLocks noGrp="1"/>
          </p:cNvSpPr>
          <p:nvPr>
            <p:ph idx="1"/>
          </p:nvPr>
        </p:nvSpPr>
        <p:spPr>
          <a:xfrm>
            <a:off x="457200" y="1340768"/>
            <a:ext cx="8229600" cy="5136232"/>
          </a:xfrm>
        </p:spPr>
        <p:txBody>
          <a:bodyPr>
            <a:normAutofit fontScale="92500" lnSpcReduction="20000"/>
          </a:bodyPr>
          <a:lstStyle/>
          <a:p>
            <a:pPr algn="just"/>
            <a:r>
              <a:rPr lang="it-IT" dirty="0" smtClean="0"/>
              <a:t>Ruolo del responsabile: è di tutta evidenza che per un fenomeno così grave e complesso, quale quello della corruzione, il solo responsabile non può assicurare un efficacia di intervento. La cultura dell’integrità deve essere vissuta in prima persona da ogni amministratore e da ogni dipendente e deve rappresentare un orizzonte di riferimento per il complesso degli organismi di controllo interni ed esterni all’ente. Al responsabile è demandato il compito di coordinare i diversi attori, incanalando le proprie azioni nella cornice unitaria del PTCP.  </a:t>
            </a:r>
          </a:p>
          <a:p>
            <a:pPr algn="just"/>
            <a:r>
              <a:rPr lang="it-IT" dirty="0" smtClean="0"/>
              <a:t>Aspetti critici del ruolo del responsabile: pur volendo tralasciare le evidenti criticità normative legate alla figura del segretario generale, in via generale, si sottolinea la mancanza di concreti ed incisivi poteri di intervento sugli atti, sulle procedure e sulle decisioni; anche il controllo successivo di regolarità amministrativa si traduce nella segnalazione e richiesta di correzione, ma non legittima né la rimozione\sospensione degli effetti, né l’avocazione di competenze. Difetta altresì una sia pur minima struttura dedicata alla prevenzione della corruzione.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smtClean="0"/>
              <a:t>Aggiornamento del piano 2015/ 2017</a:t>
            </a:r>
            <a:endParaRPr lang="it-IT" dirty="0"/>
          </a:p>
        </p:txBody>
      </p:sp>
      <p:sp>
        <p:nvSpPr>
          <p:cNvPr id="3" name="Segnaposto contenuto 2"/>
          <p:cNvSpPr>
            <a:spLocks noGrp="1"/>
          </p:cNvSpPr>
          <p:nvPr>
            <p:ph idx="1"/>
          </p:nvPr>
        </p:nvSpPr>
        <p:spPr/>
        <p:txBody>
          <a:bodyPr>
            <a:normAutofit/>
          </a:bodyPr>
          <a:lstStyle/>
          <a:p>
            <a:pPr>
              <a:buNone/>
            </a:pPr>
            <a:r>
              <a:rPr lang="it-IT" dirty="0" smtClean="0"/>
              <a:t>In sede di aggiornamento del piano per il triennio 2015/2017 si possono individuare 3 linee di azione prioritarie:</a:t>
            </a:r>
          </a:p>
          <a:p>
            <a:pPr marL="514350" indent="-514350" algn="just">
              <a:buFont typeface="+mj-lt"/>
              <a:buAutoNum type="arabicPeriod"/>
            </a:pPr>
            <a:r>
              <a:rPr lang="it-IT" dirty="0" smtClean="0"/>
              <a:t>Definire un sistema che renda possibile e sostenibile la rotazione degli incarichi, non solo a livello dirigenziale ma in tutti i ruoli che ricadono in aree con rischio medio-alto</a:t>
            </a:r>
          </a:p>
          <a:p>
            <a:pPr marL="514350" indent="-514350" algn="just">
              <a:buFont typeface="+mj-lt"/>
              <a:buAutoNum type="arabicPeriod"/>
            </a:pPr>
            <a:r>
              <a:rPr lang="it-IT" dirty="0" smtClean="0"/>
              <a:t>Favorire l’automazione di processi in modo da ridurre gli ambiti di discrezionalità amministrativa, ridurre  e semplificare gli adempimenti a carico di cittadini ed imprese</a:t>
            </a:r>
          </a:p>
          <a:p>
            <a:pPr marL="514350" indent="-514350" algn="just">
              <a:buFont typeface="+mj-lt"/>
              <a:buAutoNum type="arabicPeriod"/>
            </a:pPr>
            <a:r>
              <a:rPr lang="it-IT" dirty="0" smtClean="0"/>
              <a:t>Estendere il sistema del </a:t>
            </a:r>
            <a:r>
              <a:rPr lang="it-IT" dirty="0" err="1" smtClean="0"/>
              <a:t>whistleblowing</a:t>
            </a:r>
            <a:r>
              <a:rPr lang="it-IT" dirty="0" smtClean="0"/>
              <a:t> alle segnalazioni che giungano da cittadini, associazioni od organismi partecipativi, in una cornice di regole e garanzie atte a prevenire fenomeni di mera delazione</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smtClean="0"/>
              <a:t>Aggiornamento 2015/2017 - 2</a:t>
            </a:r>
            <a:endParaRPr lang="it-IT" dirty="0"/>
          </a:p>
        </p:txBody>
      </p:sp>
      <p:sp>
        <p:nvSpPr>
          <p:cNvPr id="3" name="Segnaposto contenuto 2"/>
          <p:cNvSpPr>
            <a:spLocks noGrp="1"/>
          </p:cNvSpPr>
          <p:nvPr>
            <p:ph idx="1"/>
          </p:nvPr>
        </p:nvSpPr>
        <p:spPr/>
        <p:txBody>
          <a:bodyPr>
            <a:normAutofit/>
          </a:bodyPr>
          <a:lstStyle/>
          <a:p>
            <a:pPr>
              <a:buNone/>
            </a:pPr>
            <a:r>
              <a:rPr lang="it-IT" dirty="0" smtClean="0"/>
              <a:t>e tre linee di azione secondarie:</a:t>
            </a:r>
          </a:p>
          <a:p>
            <a:pPr marL="514350" indent="-514350" algn="just">
              <a:buFont typeface="+mj-lt"/>
              <a:buAutoNum type="arabicPeriod"/>
            </a:pPr>
            <a:r>
              <a:rPr lang="it-IT" dirty="0" smtClean="0"/>
              <a:t>Attivazione di funzioni ispettive, di monitoraggio e verifica in merito alle situazioni di </a:t>
            </a:r>
            <a:r>
              <a:rPr lang="it-IT" dirty="0" err="1" smtClean="0"/>
              <a:t>conferibilità</a:t>
            </a:r>
            <a:r>
              <a:rPr lang="it-IT" dirty="0" smtClean="0"/>
              <a:t> e compatibilità degli incarichi, di assenza di conflitti di interessi e di osservanza delle disposizioni del codice di comportamento aziendale</a:t>
            </a:r>
          </a:p>
          <a:p>
            <a:pPr marL="514350" indent="-514350" algn="just">
              <a:buFont typeface="+mj-lt"/>
              <a:buAutoNum type="arabicPeriod"/>
            </a:pPr>
            <a:r>
              <a:rPr lang="it-IT" dirty="0" smtClean="0"/>
              <a:t>Favorire la diffusione della cultura della integrità e della trasparenza, anche attraverso il riconoscimento di specifiche </a:t>
            </a:r>
            <a:r>
              <a:rPr lang="it-IT" dirty="0" err="1" smtClean="0"/>
              <a:t>premialità</a:t>
            </a:r>
            <a:r>
              <a:rPr lang="it-IT" dirty="0" smtClean="0"/>
              <a:t> al personale impegnato nella attuazione di progetti di innovazione e miglioramento coerenti con gli obiettivi del piano di prevenzione</a:t>
            </a:r>
          </a:p>
          <a:p>
            <a:pPr marL="514350" indent="-514350" algn="just">
              <a:buFont typeface="+mj-lt"/>
              <a:buAutoNum type="arabicPeriod"/>
            </a:pPr>
            <a:r>
              <a:rPr lang="it-IT" dirty="0" smtClean="0"/>
              <a:t>Consolidamento delle esperienze di formazione in </a:t>
            </a:r>
            <a:r>
              <a:rPr lang="it-IT" dirty="0" err="1" smtClean="0"/>
              <a:t>house</a:t>
            </a:r>
            <a:r>
              <a:rPr lang="it-IT" dirty="0" smtClean="0"/>
              <a:t> e sperimentazione di percorsi di formazione a distanza</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548680"/>
            <a:ext cx="8229600" cy="1512168"/>
          </a:xfrm>
        </p:spPr>
        <p:txBody>
          <a:bodyPr>
            <a:normAutofit fontScale="90000"/>
          </a:bodyPr>
          <a:lstStyle/>
          <a:p>
            <a:pPr algn="ctr"/>
            <a:r>
              <a:rPr lang="it-IT" dirty="0"/>
              <a:t>Il decreto legislativo </a:t>
            </a:r>
            <a:r>
              <a:rPr lang="it-IT" dirty="0" smtClean="0"/>
              <a:t>33/2013: </a:t>
            </a:r>
            <a:br>
              <a:rPr lang="it-IT" dirty="0" smtClean="0"/>
            </a:br>
            <a:r>
              <a:rPr lang="it-IT" dirty="0" smtClean="0"/>
              <a:t>controllo sociale come stimolo al cambiamento ed al miglioramento</a:t>
            </a:r>
            <a:endParaRPr lang="it-IT" dirty="0"/>
          </a:p>
        </p:txBody>
      </p:sp>
      <p:sp>
        <p:nvSpPr>
          <p:cNvPr id="3" name="Segnaposto contenuto 2"/>
          <p:cNvSpPr>
            <a:spLocks noGrp="1"/>
          </p:cNvSpPr>
          <p:nvPr>
            <p:ph idx="1"/>
          </p:nvPr>
        </p:nvSpPr>
        <p:spPr>
          <a:xfrm>
            <a:off x="457200" y="2276872"/>
            <a:ext cx="8229600" cy="4200128"/>
          </a:xfrm>
        </p:spPr>
        <p:txBody>
          <a:bodyPr>
            <a:normAutofit fontScale="85000" lnSpcReduction="10000"/>
          </a:bodyPr>
          <a:lstStyle/>
          <a:p>
            <a:pPr algn="just">
              <a:buNone/>
            </a:pPr>
            <a:r>
              <a:rPr lang="it-IT" sz="3600" dirty="0" smtClean="0"/>
              <a:t>la trasparenza, intesa come accessibilità totale delle informazioni concernenti l’organizzazione e l’attività delle pubbliche amministrazioni, ha lo scopo di favorire forme diffuse di controllo sul perseguimento delle funzioni istituzionali e sull’utilizzo delle risorse pubbliche.</a:t>
            </a:r>
          </a:p>
          <a:p>
            <a:pPr algn="just">
              <a:buNone/>
            </a:pPr>
            <a:r>
              <a:rPr lang="it-IT" sz="3600" dirty="0" smtClean="0"/>
              <a:t>Il controllo sociale concorre alla realizzazione di una amministrazione aperta e al servizio del cittadino</a:t>
            </a:r>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smtClean="0"/>
              <a:t>il piano per la trasparenza</a:t>
            </a:r>
            <a:endParaRPr lang="it-IT" dirty="0"/>
          </a:p>
        </p:txBody>
      </p:sp>
      <p:sp>
        <p:nvSpPr>
          <p:cNvPr id="3" name="Segnaposto contenuto 2"/>
          <p:cNvSpPr>
            <a:spLocks noGrp="1"/>
          </p:cNvSpPr>
          <p:nvPr>
            <p:ph idx="1"/>
          </p:nvPr>
        </p:nvSpPr>
        <p:spPr/>
        <p:txBody>
          <a:bodyPr>
            <a:normAutofit lnSpcReduction="10000"/>
          </a:bodyPr>
          <a:lstStyle/>
          <a:p>
            <a:pPr algn="just">
              <a:buNone/>
            </a:pPr>
            <a:r>
              <a:rPr lang="it-IT" dirty="0" smtClean="0"/>
              <a:t>Il piano deve indicare le iniziative previste per garantire un adeguato livello di trasparenza, nonché la legalità e lo sviluppo della cultura dell’integrità in quanto “</a:t>
            </a:r>
            <a:r>
              <a:rPr lang="it-IT" i="1" dirty="0" smtClean="0"/>
              <a:t>definisce le misure, i modi e le iniziative volti all’attuazione degli obblighi di pubblicazione previsti dalla normativa vigente, ivi comprese le misure organizzative volte ad assicurare la regolarità e la tempestività dei flussi informativi </a:t>
            </a:r>
            <a:r>
              <a:rPr lang="it-IT" i="1" dirty="0" err="1" smtClean="0"/>
              <a:t>………</a:t>
            </a:r>
            <a:r>
              <a:rPr lang="it-IT" i="1" dirty="0" smtClean="0"/>
              <a:t>..”, </a:t>
            </a:r>
          </a:p>
          <a:p>
            <a:pPr algn="just">
              <a:buNone/>
            </a:pPr>
            <a:r>
              <a:rPr lang="it-IT" dirty="0" smtClean="0"/>
              <a:t>Le misure e le iniziative devono essere collegate con quelle previste dal Piano di prevenzione della corruzione (art. 10, c. 2, d.lgs. n. 33/2013). </a:t>
            </a:r>
          </a:p>
          <a:p>
            <a:pPr algn="just">
              <a:buNone/>
            </a:pPr>
            <a:r>
              <a:rPr lang="it-IT" dirty="0" smtClean="0"/>
              <a:t>all’interno del Programma devono essere previste specifiche misure di monitoraggio e di vigilanza sull’attuazione degli obblighi di trasparenza </a:t>
            </a: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634082"/>
          </a:xfrm>
        </p:spPr>
        <p:txBody>
          <a:bodyPr>
            <a:normAutofit fontScale="90000"/>
          </a:bodyPr>
          <a:lstStyle/>
          <a:p>
            <a:pPr algn="ctr"/>
            <a:r>
              <a:rPr lang="it-IT" dirty="0" smtClean="0"/>
              <a:t>il piano del Comune di Bisceglie</a:t>
            </a:r>
            <a:endParaRPr lang="it-IT" dirty="0"/>
          </a:p>
        </p:txBody>
      </p:sp>
      <p:sp>
        <p:nvSpPr>
          <p:cNvPr id="3" name="Segnaposto contenuto 2"/>
          <p:cNvSpPr>
            <a:spLocks noGrp="1"/>
          </p:cNvSpPr>
          <p:nvPr>
            <p:ph idx="1"/>
          </p:nvPr>
        </p:nvSpPr>
        <p:spPr>
          <a:xfrm>
            <a:off x="457200" y="980728"/>
            <a:ext cx="8229600" cy="5145435"/>
          </a:xfrm>
        </p:spPr>
        <p:txBody>
          <a:bodyPr>
            <a:normAutofit fontScale="92500" lnSpcReduction="10000"/>
          </a:bodyPr>
          <a:lstStyle/>
          <a:p>
            <a:pPr algn="just">
              <a:buNone/>
            </a:pPr>
            <a:r>
              <a:rPr lang="it-IT" dirty="0" smtClean="0"/>
              <a:t>Contiene una ricognizione sullo stato di attuazione degli obblighi di pubblicazione, individuando le modalità applicative, le criticità, le azioni da porre in essere, i responsabili ed i tempi di intervento:  allegato A.</a:t>
            </a:r>
          </a:p>
          <a:p>
            <a:pPr algn="just">
              <a:buNone/>
            </a:pPr>
            <a:r>
              <a:rPr lang="it-IT" dirty="0" smtClean="0"/>
              <a:t>È stato approvato dalla giunta comunale con deliberazione n.53 del 13,03.2014, dopo essere stato sottoposto a consultazione pubblica, sino al 20.02.2014, al fine di recepire osservazioni, proposte e suggerimenti da Cittadini, Associazioni ed Organismi portatori di interessi collettivi.</a:t>
            </a:r>
          </a:p>
          <a:p>
            <a:pPr algn="just">
              <a:buNone/>
            </a:pPr>
            <a:r>
              <a:rPr lang="it-IT" dirty="0" smtClean="0"/>
              <a:t>È pubblicato sul sito web dell’ente, sezione Amministrazione Trasparente – pagina: disposizioni generali; </a:t>
            </a:r>
            <a:r>
              <a:rPr lang="it-IT" dirty="0" err="1" smtClean="0"/>
              <a:t>sottopagina</a:t>
            </a:r>
            <a:r>
              <a:rPr lang="it-IT" dirty="0" smtClean="0"/>
              <a:t>: programma per la trasparenza e l’integrità</a:t>
            </a:r>
          </a:p>
          <a:p>
            <a:pPr algn="just">
              <a:buNone/>
            </a:pPr>
            <a:r>
              <a:rPr lang="it-IT" dirty="0"/>
              <a:t>Lo strumento principale è il sito web ed in particolare la sezione “AMMINISTRAZIONE TRASPARENTE”, strutturata secondo le disposizioni della deliberazione CIVIT (ora ANAC) </a:t>
            </a:r>
            <a:r>
              <a:rPr lang="it-IT" dirty="0" smtClean="0"/>
              <a:t>50/2013</a:t>
            </a:r>
            <a:r>
              <a:rPr lang="it-IT" dirty="0"/>
              <a:t>:</a:t>
            </a:r>
          </a:p>
          <a:p>
            <a:pPr algn="just">
              <a:buNone/>
            </a:pPr>
            <a:endParaRPr lang="it-IT" dirty="0" smtClean="0"/>
          </a:p>
          <a:p>
            <a:pPr algn="just">
              <a:buNone/>
            </a:pPr>
            <a:endParaRPr lang="it-IT" dirty="0" smtClean="0"/>
          </a:p>
          <a:p>
            <a:pPr algn="just">
              <a:buNone/>
            </a:pPr>
            <a:endParaRPr lang="it-IT" dirty="0"/>
          </a:p>
        </p:txBody>
      </p:sp>
    </p:spTree>
    <p:extLst>
      <p:ext uri="{BB962C8B-B14F-4D97-AF65-F5344CB8AC3E}">
        <p14:creationId xmlns:p14="http://schemas.microsoft.com/office/powerpoint/2010/main" val="350285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Il problema corruzione:</a:t>
            </a:r>
            <a:endParaRPr lang="it-IT" dirty="0"/>
          </a:p>
        </p:txBody>
      </p:sp>
      <p:sp>
        <p:nvSpPr>
          <p:cNvPr id="3" name="Segnaposto contenuto 2"/>
          <p:cNvSpPr>
            <a:spLocks noGrp="1"/>
          </p:cNvSpPr>
          <p:nvPr>
            <p:ph idx="1"/>
          </p:nvPr>
        </p:nvSpPr>
        <p:spPr/>
        <p:txBody>
          <a:bodyPr>
            <a:normAutofit lnSpcReduction="10000"/>
          </a:bodyPr>
          <a:lstStyle/>
          <a:p>
            <a:pPr lvl="0" algn="just"/>
            <a:r>
              <a:rPr lang="it-IT" dirty="0" smtClean="0"/>
              <a:t>non solo fattispecie penale (art. 318, 319, </a:t>
            </a:r>
            <a:r>
              <a:rPr lang="it-IT" dirty="0" err="1" smtClean="0"/>
              <a:t>319</a:t>
            </a:r>
            <a:r>
              <a:rPr lang="it-IT" dirty="0" smtClean="0"/>
              <a:t> </a:t>
            </a:r>
            <a:r>
              <a:rPr lang="it-IT" dirty="0" err="1" smtClean="0"/>
              <a:t>ter</a:t>
            </a:r>
            <a:r>
              <a:rPr lang="it-IT" dirty="0" smtClean="0"/>
              <a:t> C.p.),</a:t>
            </a:r>
          </a:p>
          <a:p>
            <a:pPr lvl="0" algn="ctr">
              <a:buNone/>
            </a:pPr>
            <a:r>
              <a:rPr lang="it-IT" dirty="0" smtClean="0"/>
              <a:t>ma anche</a:t>
            </a:r>
          </a:p>
          <a:p>
            <a:pPr lvl="0" algn="just"/>
            <a:r>
              <a:rPr lang="it-IT" dirty="0" smtClean="0"/>
              <a:t>situazioni in cui, a prescindere dalla rilevanza penale, un soggetto, nell’esercizio dell’attività amministrativa, abusi del potere che gli è stato affidato al fine di ottenere un vantaggio privato</a:t>
            </a:r>
          </a:p>
          <a:p>
            <a:pPr algn="just"/>
            <a:r>
              <a:rPr lang="it-IT" dirty="0" smtClean="0"/>
              <a:t>situazioni in cui – a prescindere dalla rilevanza penale - venga in evidenza un malfunzionamento dell’amministrazione a causa dell’uso a fini privati delle funzioni attribuite, ovvero dell’inquinamento dell’azione amministrativa </a:t>
            </a:r>
            <a:r>
              <a:rPr lang="it-IT" i="1" dirty="0" err="1" smtClean="0"/>
              <a:t>ab</a:t>
            </a:r>
            <a:r>
              <a:rPr lang="it-IT" i="1" dirty="0" smtClean="0"/>
              <a:t> </a:t>
            </a:r>
            <a:r>
              <a:rPr lang="it-IT" i="1" dirty="0" err="1" smtClean="0"/>
              <a:t>externo</a:t>
            </a:r>
            <a:r>
              <a:rPr lang="it-IT" i="1" dirty="0" smtClean="0"/>
              <a:t>, sia che tale azione </a:t>
            </a:r>
            <a:r>
              <a:rPr lang="it-IT" dirty="0" smtClean="0"/>
              <a:t>abbia successo sia nel caso in cui rimanga a livello di tentativo</a:t>
            </a:r>
            <a:endParaRPr lang="it-IT" dirty="0" smtClean="0">
              <a:solidFill>
                <a:prstClr val="black"/>
              </a:solidFill>
              <a:latin typeface="DecimaWE Rg" pitchFamily="2" charset="0"/>
            </a:endParaRPr>
          </a:p>
          <a:p>
            <a:pPr lvl="0"/>
            <a:r>
              <a:rPr lang="it-IT" dirty="0" smtClean="0"/>
              <a:t>malcostume politico e amministrativo</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663352"/>
          </a:xfrm>
        </p:spPr>
        <p:txBody>
          <a:bodyPr>
            <a:normAutofit fontScale="90000"/>
          </a:bodyPr>
          <a:lstStyle/>
          <a:p>
            <a:pPr algn="ctr"/>
            <a:r>
              <a:rPr lang="it-IT" dirty="0" smtClean="0"/>
              <a:t>Lo stato di attuazione</a:t>
            </a:r>
            <a:endParaRPr lang="it-IT" dirty="0"/>
          </a:p>
        </p:txBody>
      </p:sp>
      <p:sp>
        <p:nvSpPr>
          <p:cNvPr id="3" name="Segnaposto contenuto 2"/>
          <p:cNvSpPr>
            <a:spLocks noGrp="1"/>
          </p:cNvSpPr>
          <p:nvPr>
            <p:ph idx="1"/>
          </p:nvPr>
        </p:nvSpPr>
        <p:spPr>
          <a:xfrm>
            <a:off x="457200" y="1124744"/>
            <a:ext cx="8229600" cy="5352256"/>
          </a:xfrm>
        </p:spPr>
        <p:txBody>
          <a:bodyPr>
            <a:normAutofit fontScale="85000" lnSpcReduction="10000"/>
          </a:bodyPr>
          <a:lstStyle/>
          <a:p>
            <a:pPr algn="just"/>
            <a:r>
              <a:rPr lang="it-IT" dirty="0" smtClean="0"/>
              <a:t>L’attuale struttura della sezione Amministrazione Trasparente soddisfa pienamente i requisiti del </a:t>
            </a:r>
            <a:r>
              <a:rPr lang="it-IT" dirty="0" err="1" smtClean="0"/>
              <a:t>d.leg.vo</a:t>
            </a:r>
            <a:r>
              <a:rPr lang="it-IT" dirty="0" smtClean="0"/>
              <a:t> 33/2013: la verifica sul sito MAGELLANOPA del Dipartimento per la Funzione Pubblica registra 67 requisiti soddisfatti su 67;</a:t>
            </a:r>
          </a:p>
          <a:p>
            <a:pPr algn="just"/>
            <a:r>
              <a:rPr lang="it-IT" dirty="0" smtClean="0"/>
              <a:t>Tutte le pagine e </a:t>
            </a:r>
            <a:r>
              <a:rPr lang="it-IT" dirty="0" err="1" smtClean="0"/>
              <a:t>sottopagine</a:t>
            </a:r>
            <a:r>
              <a:rPr lang="it-IT" dirty="0" smtClean="0"/>
              <a:t> previste dalla anzidetta strutturazione presentano contenuti; in alcune sezioni, </a:t>
            </a:r>
            <a:r>
              <a:rPr lang="it-IT" dirty="0"/>
              <a:t>comunque in percentuale non eccedente il 10</a:t>
            </a:r>
            <a:r>
              <a:rPr lang="it-IT" dirty="0" smtClean="0"/>
              <a:t>%, si rilevano carenze di dati o parzialità di contenuti</a:t>
            </a:r>
          </a:p>
          <a:p>
            <a:pPr algn="just"/>
            <a:r>
              <a:rPr lang="it-IT" dirty="0" smtClean="0"/>
              <a:t>La generalità dei contenuti si presenta aggiornato ed in formato tabellare aperto e facilmente esportabile e riutilizzabile;</a:t>
            </a:r>
          </a:p>
          <a:p>
            <a:pPr algn="just"/>
            <a:r>
              <a:rPr lang="it-IT" dirty="0" smtClean="0"/>
              <a:t>Le principali tabelle, riferite a dati per i quali è previsto l’aggiornamento continuo (elenco incarichi - collaborazioni e consulenze, elenco contributi e benefici economici, elenco affidamenti di lavori – servizi e forniture) è generata con modalità automatizzate contestualmente alla generazione dei provvedimenti dai quali discendono</a:t>
            </a:r>
          </a:p>
          <a:p>
            <a:pPr algn="just"/>
            <a:r>
              <a:rPr lang="it-IT" dirty="0" smtClean="0"/>
              <a:t>Io stato di attuazione dell’allegato A al piano della trasparenza, oltre ai monitoraggi richiesti dall’ANAC e condotti dall’O.I.C., nell’anno 2014 è stato sottoposto a 2 verifiche interne dal responsabile della trasparenza in contraddittorio con i referenti di ripartizione</a:t>
            </a:r>
            <a:endParaRPr lang="it-IT" dirty="0"/>
          </a:p>
        </p:txBody>
      </p:sp>
    </p:spTree>
    <p:extLst>
      <p:ext uri="{BB962C8B-B14F-4D97-AF65-F5344CB8AC3E}">
        <p14:creationId xmlns:p14="http://schemas.microsoft.com/office/powerpoint/2010/main" val="145912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533400"/>
            <a:ext cx="8424936" cy="663352"/>
          </a:xfrm>
        </p:spPr>
        <p:txBody>
          <a:bodyPr>
            <a:normAutofit fontScale="90000"/>
          </a:bodyPr>
          <a:lstStyle/>
          <a:p>
            <a:pPr algn="ctr"/>
            <a:r>
              <a:rPr lang="it-IT" dirty="0" smtClean="0"/>
              <a:t>Aggiornamento del piano 2015/2017</a:t>
            </a:r>
            <a:endParaRPr lang="it-IT" dirty="0"/>
          </a:p>
        </p:txBody>
      </p:sp>
      <p:sp>
        <p:nvSpPr>
          <p:cNvPr id="3" name="Segnaposto contenuto 2"/>
          <p:cNvSpPr>
            <a:spLocks noGrp="1"/>
          </p:cNvSpPr>
          <p:nvPr>
            <p:ph idx="1"/>
          </p:nvPr>
        </p:nvSpPr>
        <p:spPr>
          <a:xfrm>
            <a:off x="457200" y="1268760"/>
            <a:ext cx="8229600" cy="5208240"/>
          </a:xfrm>
        </p:spPr>
        <p:txBody>
          <a:bodyPr>
            <a:normAutofit fontScale="92500"/>
          </a:bodyPr>
          <a:lstStyle/>
          <a:p>
            <a:pPr marL="0" indent="0" algn="just">
              <a:buNone/>
            </a:pPr>
            <a:r>
              <a:rPr lang="it-IT" dirty="0" smtClean="0"/>
              <a:t>Pur in un quadro di elevata attuazione degli obblighi di trasparenza, l’aggiornamento del piano per il prossimo triennio avrà come linee strategiche quelle di:</a:t>
            </a:r>
          </a:p>
          <a:p>
            <a:pPr algn="just"/>
            <a:r>
              <a:rPr lang="it-IT" dirty="0" smtClean="0"/>
              <a:t>Perfezionare il portale comunale, mediante migrazione su piattaforma evoluta ed in formato aperto per adeguarlo alle evoluzione legislative e tecnologiche e contenere i costi di gestione</a:t>
            </a:r>
          </a:p>
          <a:p>
            <a:pPr algn="just"/>
            <a:r>
              <a:rPr lang="it-IT" dirty="0" smtClean="0"/>
              <a:t>completare i dati mancanti, adeguare quelli presenti ed elevarne la qualità, l’attendibilità, ma anche la rilevanza e l’utilità per i cittadini. </a:t>
            </a:r>
          </a:p>
          <a:p>
            <a:pPr algn="just"/>
            <a:r>
              <a:rPr lang="it-IT" dirty="0" smtClean="0"/>
              <a:t>semplificare l’impegno degli uffici, cercando di ricavare i dati da pubblicare in modo automatizzato, evitando duplicazioni mediante ricorso a banche dati già disponibili od alimentate per effetto di altre  previsioni legislative o regolamentari.</a:t>
            </a:r>
          </a:p>
          <a:p>
            <a:pPr algn="just"/>
            <a:r>
              <a:rPr lang="it-IT" dirty="0" smtClean="0"/>
              <a:t>Tradurre gli obblighi di trasparenza in azioni di miglioramento dell’efficacia e dell’economicità dell’azione amministrativa</a:t>
            </a:r>
          </a:p>
          <a:p>
            <a:pPr algn="just"/>
            <a:endParaRPr lang="it-IT" dirty="0"/>
          </a:p>
        </p:txBody>
      </p:sp>
    </p:spTree>
    <p:extLst>
      <p:ext uri="{BB962C8B-B14F-4D97-AF65-F5344CB8AC3E}">
        <p14:creationId xmlns:p14="http://schemas.microsoft.com/office/powerpoint/2010/main" val="22323795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735360"/>
          </a:xfrm>
        </p:spPr>
        <p:txBody>
          <a:bodyPr>
            <a:normAutofit fontScale="90000"/>
          </a:bodyPr>
          <a:lstStyle/>
          <a:p>
            <a:r>
              <a:rPr lang="it-IT" dirty="0"/>
              <a:t>Le azioni migliorative per il triennio 2015/2017</a:t>
            </a:r>
          </a:p>
        </p:txBody>
      </p:sp>
      <p:sp>
        <p:nvSpPr>
          <p:cNvPr id="3" name="Segnaposto contenuto 2"/>
          <p:cNvSpPr>
            <a:spLocks noGrp="1"/>
          </p:cNvSpPr>
          <p:nvPr>
            <p:ph idx="1"/>
          </p:nvPr>
        </p:nvSpPr>
        <p:spPr>
          <a:xfrm>
            <a:off x="457200" y="1484784"/>
            <a:ext cx="8229600" cy="4992216"/>
          </a:xfrm>
        </p:spPr>
        <p:txBody>
          <a:bodyPr>
            <a:normAutofit fontScale="92500" lnSpcReduction="10000"/>
          </a:bodyPr>
          <a:lstStyle/>
          <a:p>
            <a:pPr marL="514350" indent="-514350" algn="just">
              <a:buFont typeface="+mj-lt"/>
              <a:buAutoNum type="romanUcPeriod"/>
            </a:pPr>
            <a:r>
              <a:rPr lang="it-IT" dirty="0" smtClean="0"/>
              <a:t>Completare il censimento dei procedimenti amministrativi e la strutturazione delle relative guide per cittadini ed imprese;</a:t>
            </a:r>
          </a:p>
          <a:p>
            <a:pPr marL="514350" indent="-514350" algn="just">
              <a:buFont typeface="+mj-lt"/>
              <a:buAutoNum type="romanUcPeriod"/>
            </a:pPr>
            <a:r>
              <a:rPr lang="it-IT" dirty="0" smtClean="0"/>
              <a:t>Rendere disponibile la modulistica in formati idonei alla loro compilazione automatizzata, nella prospettiva di rendere possibile l’identificazione in rete del cittadino e l’inoltro informatico di istanze e richieste</a:t>
            </a:r>
          </a:p>
          <a:p>
            <a:pPr marL="514350" indent="-514350" algn="just">
              <a:buFont typeface="+mj-lt"/>
              <a:buAutoNum type="romanUcPeriod"/>
            </a:pPr>
            <a:r>
              <a:rPr lang="it-IT" dirty="0" smtClean="0"/>
              <a:t>Definire ed implementare una metodologia di misurazione dei tempi di svolgimento di non meno del 25% dei procedimenti amministrativi, rendendo accessibili i relativi dati</a:t>
            </a:r>
          </a:p>
          <a:p>
            <a:pPr marL="514350" indent="-514350" algn="just">
              <a:buFont typeface="+mj-lt"/>
              <a:buAutoNum type="romanUcPeriod"/>
            </a:pPr>
            <a:r>
              <a:rPr lang="it-IT" dirty="0" smtClean="0"/>
              <a:t>Definire ed implementare le carte della qualità dei principali servizi erogati dall’ente e\o da concessionari e società partecipate, rendendo disponibili ed accessibili i relativi dati</a:t>
            </a:r>
          </a:p>
          <a:p>
            <a:pPr marL="514350" indent="-514350" algn="just">
              <a:buFont typeface="+mj-lt"/>
              <a:buAutoNum type="romanUcPeriod"/>
            </a:pPr>
            <a:r>
              <a:rPr lang="it-IT" dirty="0" smtClean="0"/>
              <a:t>Condurre per un set fondamentale di servizi indagini di </a:t>
            </a:r>
            <a:r>
              <a:rPr lang="it-IT" dirty="0" err="1" smtClean="0"/>
              <a:t>customer</a:t>
            </a:r>
            <a:r>
              <a:rPr lang="it-IT" dirty="0" smtClean="0"/>
              <a:t> </a:t>
            </a:r>
            <a:r>
              <a:rPr lang="it-IT" dirty="0" err="1" smtClean="0"/>
              <a:t>satisfaction</a:t>
            </a:r>
            <a:r>
              <a:rPr lang="it-IT" dirty="0" smtClean="0"/>
              <a:t>, per rilevare il grado di coerenza degli </a:t>
            </a:r>
            <a:r>
              <a:rPr lang="it-IT" dirty="0" err="1" smtClean="0"/>
              <a:t>standards</a:t>
            </a:r>
            <a:r>
              <a:rPr lang="it-IT" dirty="0" smtClean="0"/>
              <a:t> assunti con i bisogni e le aspettative degli utenti</a:t>
            </a:r>
            <a:endParaRPr lang="it-IT" dirty="0"/>
          </a:p>
        </p:txBody>
      </p:sp>
    </p:spTree>
    <p:extLst>
      <p:ext uri="{BB962C8B-B14F-4D97-AF65-F5344CB8AC3E}">
        <p14:creationId xmlns:p14="http://schemas.microsoft.com/office/powerpoint/2010/main" val="474313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363272" cy="1239416"/>
          </a:xfrm>
        </p:spPr>
        <p:txBody>
          <a:bodyPr>
            <a:normAutofit fontScale="90000"/>
          </a:bodyPr>
          <a:lstStyle/>
          <a:p>
            <a:pPr algn="ctr"/>
            <a:r>
              <a:rPr lang="it-IT" dirty="0" smtClean="0"/>
              <a:t>La sfida dell’integrità e della trasparenza si vince insieme - il ruolo dei cittadini 1: </a:t>
            </a:r>
            <a:br>
              <a:rPr lang="it-IT" dirty="0" smtClean="0"/>
            </a:br>
            <a:r>
              <a:rPr lang="it-IT" dirty="0" smtClean="0"/>
              <a:t>l’accesso civico</a:t>
            </a:r>
            <a:endParaRPr lang="it-IT" dirty="0"/>
          </a:p>
        </p:txBody>
      </p:sp>
      <p:sp>
        <p:nvSpPr>
          <p:cNvPr id="3" name="Segnaposto contenuto 2"/>
          <p:cNvSpPr>
            <a:spLocks noGrp="1"/>
          </p:cNvSpPr>
          <p:nvPr>
            <p:ph idx="1"/>
          </p:nvPr>
        </p:nvSpPr>
        <p:spPr>
          <a:xfrm>
            <a:off x="323528" y="2225824"/>
            <a:ext cx="8363272" cy="4155504"/>
          </a:xfrm>
        </p:spPr>
        <p:txBody>
          <a:bodyPr>
            <a:normAutofit/>
          </a:bodyPr>
          <a:lstStyle/>
          <a:p>
            <a:pPr algn="just">
              <a:buNone/>
            </a:pPr>
            <a:r>
              <a:rPr lang="it-IT" dirty="0" smtClean="0"/>
              <a:t>Ogni cittadino ha diritto di chiedere la pubblicazione, sul sito web dell’ente, dei documenti e delle informazioni previste dal decreto legislativo 33/2013 e da ogni altra disposizione di legge.</a:t>
            </a:r>
          </a:p>
          <a:p>
            <a:pPr algn="just">
              <a:buNone/>
            </a:pPr>
            <a:r>
              <a:rPr lang="it-IT" dirty="0" smtClean="0"/>
              <a:t>Le richieste sono gratuite, non richiedono motivazione e vanno indirizzate al vice segretario generale, nella veste di responsabile per l’accesso civico, in forma cartacea ovvero al seguente indirizzo </a:t>
            </a:r>
            <a:r>
              <a:rPr lang="it-IT" dirty="0" err="1" smtClean="0"/>
              <a:t>p.e.c</a:t>
            </a:r>
            <a:r>
              <a:rPr lang="it-IT" dirty="0" smtClean="0"/>
              <a:t>.: </a:t>
            </a:r>
            <a:r>
              <a:rPr lang="it-IT" dirty="0" smtClean="0">
                <a:hlinkClick r:id="rId2"/>
              </a:rPr>
              <a:t>accessocivico@cert.comune.bisceglie.bt.it</a:t>
            </a:r>
            <a:endParaRPr lang="it-IT" dirty="0" smtClean="0"/>
          </a:p>
          <a:p>
            <a:pPr algn="just">
              <a:buNone/>
            </a:pPr>
            <a:r>
              <a:rPr lang="it-IT" dirty="0" smtClean="0"/>
              <a:t>Nell’anno 2014 sono pervenute n.2 richieste di accesso civico, entrambe evase mediante indicazione dell’esatta collocazione nel sito web della documentazione richiesta.</a:t>
            </a:r>
          </a:p>
          <a:p>
            <a:pPr algn="just">
              <a:buNone/>
            </a:pPr>
            <a:endParaRPr lang="it-IT" dirty="0" smtClean="0"/>
          </a:p>
          <a:p>
            <a:pPr>
              <a:buNone/>
            </a:pPr>
            <a:endParaRPr lang="it-IT"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ruolo dei cittadini 2: la richiesta dei poteri sostitutivi</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dirty="0" smtClean="0"/>
              <a:t>La norma – art.2 comma 9 ter l. 241\90</a:t>
            </a:r>
            <a:r>
              <a:rPr lang="it-IT" dirty="0"/>
              <a:t>: 9-ter. Decorso inutilmente il termine per la conclusione del procedimento o quello superiore di cui al comma 7, il privato </a:t>
            </a:r>
            <a:r>
              <a:rPr lang="it-IT" dirty="0" err="1"/>
              <a:t>puo'</a:t>
            </a:r>
            <a:r>
              <a:rPr lang="it-IT" dirty="0"/>
              <a:t> rivolgersi al responsabile di cui al comma 9-bis </a:t>
            </a:r>
            <a:r>
              <a:rPr lang="it-IT" dirty="0" err="1"/>
              <a:t>perche</a:t>
            </a:r>
            <a:r>
              <a:rPr lang="it-IT" dirty="0"/>
              <a:t>', entro un termine pari alla </a:t>
            </a:r>
            <a:r>
              <a:rPr lang="it-IT" dirty="0" err="1"/>
              <a:t>meta'</a:t>
            </a:r>
            <a:r>
              <a:rPr lang="it-IT" dirty="0"/>
              <a:t> di quello originariamente previsto, concluda il procedimento attraverso le strutture competenti o con la nomina di un commissario</a:t>
            </a:r>
            <a:r>
              <a:rPr lang="it-IT" dirty="0" smtClean="0"/>
              <a:t>.</a:t>
            </a:r>
          </a:p>
          <a:p>
            <a:pPr algn="just"/>
            <a:r>
              <a:rPr lang="it-IT" dirty="0" smtClean="0"/>
              <a:t>Le scelte del Comune di Bisceglie – D.G.C. 119/2012:  assegna, in via generale al segretario generale dell’ente la titolarità dei poteri sostitutivi e disciplina il procedimento per la richiesta e l’esercizio di tali poteri.</a:t>
            </a:r>
          </a:p>
          <a:p>
            <a:pPr algn="just"/>
            <a:r>
              <a:rPr lang="it-IT" dirty="0" smtClean="0"/>
              <a:t>Modalità di accesso alla procedura: cartacea o a mezzo </a:t>
            </a:r>
            <a:r>
              <a:rPr lang="it-IT" dirty="0" err="1" smtClean="0"/>
              <a:t>pec</a:t>
            </a:r>
            <a:r>
              <a:rPr lang="it-IT" dirty="0" smtClean="0"/>
              <a:t>; informazioni di dettaglio presenti sul sito con apposito banner in home page.</a:t>
            </a:r>
          </a:p>
          <a:p>
            <a:pPr algn="just"/>
            <a:r>
              <a:rPr lang="it-IT" dirty="0" smtClean="0"/>
              <a:t>Lo stato di attuazione: </a:t>
            </a:r>
          </a:p>
          <a:p>
            <a:pPr marL="457200" indent="-457200" algn="just">
              <a:buAutoNum type="alphaLcParenR"/>
            </a:pPr>
            <a:r>
              <a:rPr lang="it-IT" dirty="0" smtClean="0"/>
              <a:t>richieste pervenute nel 2013: 1, definita con provvedimenti del dirigente titolare;</a:t>
            </a:r>
          </a:p>
          <a:p>
            <a:pPr marL="457200" indent="-457200" algn="just">
              <a:buAutoNum type="alphaLcParenR"/>
            </a:pPr>
            <a:r>
              <a:rPr lang="it-IT" dirty="0" smtClean="0"/>
              <a:t>Richieste pervenute nel 2014: 2 – entrambe rigettate per difetto dei presupposti (decisioni del dirigente titolare già intervenute)</a:t>
            </a:r>
            <a:endParaRPr lang="it-IT" dirty="0"/>
          </a:p>
        </p:txBody>
      </p:sp>
    </p:spTree>
    <p:extLst>
      <p:ext uri="{BB962C8B-B14F-4D97-AF65-F5344CB8AC3E}">
        <p14:creationId xmlns:p14="http://schemas.microsoft.com/office/powerpoint/2010/main" val="17721062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smtClean="0"/>
              <a:t>Il ruolo dei cittadini 2: la partecipazione</a:t>
            </a:r>
            <a:endParaRPr lang="it-IT" dirty="0"/>
          </a:p>
        </p:txBody>
      </p:sp>
      <p:sp>
        <p:nvSpPr>
          <p:cNvPr id="3" name="Segnaposto contenuto 2"/>
          <p:cNvSpPr>
            <a:spLocks noGrp="1"/>
          </p:cNvSpPr>
          <p:nvPr>
            <p:ph idx="1"/>
          </p:nvPr>
        </p:nvSpPr>
        <p:spPr/>
        <p:txBody>
          <a:bodyPr>
            <a:normAutofit/>
          </a:bodyPr>
          <a:lstStyle/>
          <a:p>
            <a:pPr algn="just"/>
            <a:r>
              <a:rPr lang="it-IT" dirty="0" smtClean="0"/>
              <a:t>l'azione di prevenzione e contrasto della corruzione richiede un’apertura di credito e di fiducia nella relazione con i cittadini, gli utenti, le imprese che possa nutrirsi anche di un  rapporto continuo, alimentato dal funzionamento di stabili canali di comunicazione</a:t>
            </a:r>
          </a:p>
          <a:p>
            <a:pPr algn="just"/>
            <a:r>
              <a:rPr lang="it-IT" dirty="0" smtClean="0"/>
              <a:t>l’attivazione di canali di ascolto in chiave propositiva da parte dei portatori di interesse e dei rappresentanti delle categorie di utenti e di cittadini rispetto all’azione dell’amministrazione e dell’ente migliora ed aiuta implementare la strategia di prevenzione della corruzione.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smtClean="0"/>
              <a:t>Il coinvolgimento degli </a:t>
            </a:r>
            <a:r>
              <a:rPr lang="it-IT" dirty="0" err="1" smtClean="0"/>
              <a:t>stakeholder</a:t>
            </a:r>
            <a:r>
              <a:rPr lang="it-IT" dirty="0" smtClean="0"/>
              <a:t>: come?</a:t>
            </a:r>
            <a:endParaRPr lang="it-IT" dirty="0"/>
          </a:p>
        </p:txBody>
      </p:sp>
      <p:sp>
        <p:nvSpPr>
          <p:cNvPr id="3" name="Segnaposto contenuto 2"/>
          <p:cNvSpPr>
            <a:spLocks noGrp="1"/>
          </p:cNvSpPr>
          <p:nvPr>
            <p:ph idx="1"/>
          </p:nvPr>
        </p:nvSpPr>
        <p:spPr/>
        <p:txBody>
          <a:bodyPr>
            <a:normAutofit/>
          </a:bodyPr>
          <a:lstStyle/>
          <a:p>
            <a:pPr algn="just"/>
            <a:r>
              <a:rPr lang="it-IT" dirty="0" smtClean="0"/>
              <a:t>Attuare percorsi partecipati e condivisi di aggiornamento dei piani e successivo monitoraggio e valutazione</a:t>
            </a:r>
          </a:p>
          <a:p>
            <a:pPr algn="just"/>
            <a:r>
              <a:rPr lang="it-IT" dirty="0" smtClean="0"/>
              <a:t>pianificare adeguate misure di sensibilizzazione della cittadinanza finalizzate alla promozione della cultura della legalità</a:t>
            </a:r>
          </a:p>
          <a:p>
            <a:pPr algn="just"/>
            <a:r>
              <a:rPr lang="it-IT" dirty="0" smtClean="0"/>
              <a:t>dare efficace comunicazione e diffusione alla strategia di prevenzione dei fenomeni corruttivi impostata e attuata mediante il </a:t>
            </a:r>
            <a:r>
              <a:rPr lang="it-IT" dirty="0" err="1" smtClean="0"/>
              <a:t>P.T.P.C.</a:t>
            </a:r>
            <a:r>
              <a:rPr lang="it-IT" dirty="0" smtClean="0"/>
              <a:t> e le connesse misure</a:t>
            </a:r>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692696"/>
            <a:ext cx="8229600" cy="1206624"/>
          </a:xfrm>
        </p:spPr>
        <p:txBody>
          <a:bodyPr>
            <a:normAutofit fontScale="90000"/>
          </a:bodyPr>
          <a:lstStyle/>
          <a:p>
            <a:pPr algn="ctr"/>
            <a:r>
              <a:rPr lang="it-IT" dirty="0" smtClean="0"/>
              <a:t>un forum dedicato nel sito web dell’ente: </a:t>
            </a:r>
            <a:r>
              <a:rPr lang="it-IT" b="1" dirty="0">
                <a:hlinkClick r:id="rId2"/>
              </a:rPr>
              <a:t>www.comune.bisceglie.bt.it</a:t>
            </a:r>
            <a:r>
              <a:rPr lang="it-IT" dirty="0"/>
              <a:t/>
            </a:r>
            <a:br>
              <a:rPr lang="it-IT" dirty="0"/>
            </a:br>
            <a:endParaRPr lang="it-IT" dirty="0"/>
          </a:p>
        </p:txBody>
      </p:sp>
      <p:sp>
        <p:nvSpPr>
          <p:cNvPr id="3" name="Segnaposto contenuto 2"/>
          <p:cNvSpPr>
            <a:spLocks noGrp="1"/>
          </p:cNvSpPr>
          <p:nvPr>
            <p:ph idx="1"/>
          </p:nvPr>
        </p:nvSpPr>
        <p:spPr>
          <a:xfrm>
            <a:off x="457200" y="1916832"/>
            <a:ext cx="8229600" cy="4560168"/>
          </a:xfrm>
        </p:spPr>
        <p:txBody>
          <a:bodyPr>
            <a:normAutofit/>
          </a:bodyPr>
          <a:lstStyle/>
          <a:p>
            <a:pPr algn="just">
              <a:buNone/>
            </a:pPr>
            <a:r>
              <a:rPr lang="it-IT" dirty="0" smtClean="0"/>
              <a:t>Dall’home page del sito web è accessibile, cliccando sull’apposito banner posto in basso nella penultima colonna a destra,  il</a:t>
            </a:r>
          </a:p>
          <a:p>
            <a:pPr algn="ctr">
              <a:buNone/>
            </a:pPr>
            <a:r>
              <a:rPr lang="it-IT" b="1" dirty="0" smtClean="0">
                <a:solidFill>
                  <a:schemeClr val="tx2"/>
                </a:solidFill>
              </a:rPr>
              <a:t>FORUM PER L’INTEGRITA’ E LA TRASPARENZA</a:t>
            </a:r>
            <a:endParaRPr lang="it-IT" b="1" dirty="0">
              <a:solidFill>
                <a:schemeClr val="tx2"/>
              </a:solidFill>
            </a:endParaRPr>
          </a:p>
          <a:p>
            <a:pPr algn="just">
              <a:buNone/>
            </a:pPr>
            <a:r>
              <a:rPr lang="it-IT" dirty="0" smtClean="0"/>
              <a:t>Lo spazio è articolato in sottopagine dedicate a:</a:t>
            </a:r>
          </a:p>
          <a:p>
            <a:pPr algn="just">
              <a:buFontTx/>
              <a:buChar char="-"/>
            </a:pPr>
            <a:r>
              <a:rPr lang="it-IT" dirty="0" smtClean="0"/>
              <a:t>Raccolta normativa</a:t>
            </a:r>
          </a:p>
          <a:p>
            <a:pPr algn="just">
              <a:buFontTx/>
              <a:buChar char="-"/>
            </a:pPr>
            <a:r>
              <a:rPr lang="it-IT" dirty="0" smtClean="0"/>
              <a:t>Documenti in consultazione</a:t>
            </a:r>
          </a:p>
          <a:p>
            <a:pPr algn="just">
              <a:buFontTx/>
              <a:buChar char="-"/>
            </a:pPr>
            <a:r>
              <a:rPr lang="it-IT" dirty="0" smtClean="0"/>
              <a:t>Avvisi, atti e documenti relativi ad incontri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smtClean="0"/>
              <a:t>Comunicare con il responsabile</a:t>
            </a:r>
            <a:endParaRPr lang="it-IT" dirty="0"/>
          </a:p>
        </p:txBody>
      </p:sp>
      <p:sp>
        <p:nvSpPr>
          <p:cNvPr id="3" name="Segnaposto contenuto 2"/>
          <p:cNvSpPr>
            <a:spLocks noGrp="1"/>
          </p:cNvSpPr>
          <p:nvPr>
            <p:ph idx="1"/>
          </p:nvPr>
        </p:nvSpPr>
        <p:spPr/>
        <p:txBody>
          <a:bodyPr>
            <a:normAutofit/>
          </a:bodyPr>
          <a:lstStyle/>
          <a:p>
            <a:pPr algn="just">
              <a:buNone/>
            </a:pPr>
            <a:r>
              <a:rPr lang="it-IT" dirty="0" smtClean="0"/>
              <a:t>È stato istituito uno specifico indirizzo mail dedicato alle comunicazioni con il Responsabile per la prevenzione della corruzione e responsabile per la trasparenza (il segretario generale):</a:t>
            </a:r>
          </a:p>
          <a:p>
            <a:pPr algn="ctr">
              <a:buNone/>
            </a:pPr>
            <a:r>
              <a:rPr lang="it-IT" b="1" dirty="0" smtClean="0">
                <a:hlinkClick r:id="rId2"/>
              </a:rPr>
              <a:t>integrita.trasparenza@comune.bisceglie.bt.it</a:t>
            </a:r>
            <a:endParaRPr lang="it-IT" b="1" dirty="0" smtClean="0"/>
          </a:p>
          <a:p>
            <a:pPr algn="just">
              <a:buNone/>
            </a:pPr>
            <a:r>
              <a:rPr lang="it-IT" dirty="0" smtClean="0"/>
              <a:t>A tale indirizzo possono essere inviate proposte, suggerimenti, osservazioni, critiche, richieste di chiarimento e quant’altro attinente i temi della trasparenza ed integrità.</a:t>
            </a:r>
          </a:p>
          <a:p>
            <a:pPr algn="just">
              <a:buNone/>
            </a:pPr>
            <a:r>
              <a:rPr lang="it-IT" dirty="0" smtClean="0"/>
              <a:t>Tale canale si aggiunge a quelli già esistenti</a:t>
            </a:r>
          </a:p>
          <a:p>
            <a:pPr>
              <a:buNone/>
            </a:pPr>
            <a:endParaRPr lang="it-IT"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 cosa serve?</a:t>
            </a:r>
            <a:endParaRPr lang="it-IT" dirty="0"/>
          </a:p>
        </p:txBody>
      </p:sp>
      <p:sp>
        <p:nvSpPr>
          <p:cNvPr id="3" name="Segnaposto contenuto 2"/>
          <p:cNvSpPr>
            <a:spLocks noGrp="1"/>
          </p:cNvSpPr>
          <p:nvPr>
            <p:ph idx="1"/>
          </p:nvPr>
        </p:nvSpPr>
        <p:spPr>
          <a:xfrm>
            <a:off x="539552" y="1412776"/>
            <a:ext cx="8229600" cy="4525963"/>
          </a:xfrm>
        </p:spPr>
        <p:txBody>
          <a:bodyPr>
            <a:normAutofit lnSpcReduction="10000"/>
          </a:bodyPr>
          <a:lstStyle/>
          <a:p>
            <a:pPr algn="just">
              <a:buNone/>
            </a:pPr>
            <a:r>
              <a:rPr lang="it-IT" dirty="0" smtClean="0"/>
              <a:t>Tutti i cittadini e gli organismi portatori di interessi collettivi, potranno far pervenire dei propri contributi  utilizzando, preferibilmente gli appositi format resi disponibili sul FORUM.</a:t>
            </a:r>
          </a:p>
          <a:p>
            <a:pPr algn="just">
              <a:buNone/>
            </a:pPr>
            <a:r>
              <a:rPr lang="it-IT" dirty="0" smtClean="0"/>
              <a:t>I contributi, </a:t>
            </a:r>
            <a:r>
              <a:rPr lang="it-IT" dirty="0" err="1" smtClean="0"/>
              <a:t>purchè</a:t>
            </a:r>
            <a:r>
              <a:rPr lang="it-IT" dirty="0" smtClean="0"/>
              <a:t> non anonimi ed aventi attinenza ai temi della trasparenza ed integrità, saranno tenuti in considerazione nella fase di aggiornamento dei documenti; di tanto si darà conto nelle relazioni di accompagnamento</a:t>
            </a:r>
          </a:p>
          <a:p>
            <a:pPr algn="just">
              <a:buNone/>
            </a:pPr>
            <a:r>
              <a:rPr lang="it-IT" dirty="0" smtClean="0"/>
              <a:t>Non si terrà conto di contributi non aventi un carattere propositivo, non coerenti con lo spirito di partecipazione civica e di utilità collettiva, ovvero i cui contenuti siano lesivi dei canoni di rispetto istituzionale e di tutela della dignità personale di amministratori e dipendenti</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smtClean="0"/>
              <a:t>perché e come combatterla</a:t>
            </a:r>
            <a:endParaRPr lang="it-IT" dirty="0"/>
          </a:p>
        </p:txBody>
      </p:sp>
      <p:sp>
        <p:nvSpPr>
          <p:cNvPr id="3" name="Segnaposto contenuto 2"/>
          <p:cNvSpPr>
            <a:spLocks noGrp="1"/>
          </p:cNvSpPr>
          <p:nvPr>
            <p:ph idx="1"/>
          </p:nvPr>
        </p:nvSpPr>
        <p:spPr/>
        <p:txBody>
          <a:bodyPr>
            <a:normAutofit lnSpcReduction="10000"/>
          </a:bodyPr>
          <a:lstStyle/>
          <a:p>
            <a:pPr algn="just">
              <a:buNone/>
            </a:pPr>
            <a:r>
              <a:rPr lang="it-IT" dirty="0" smtClean="0"/>
              <a:t>Combattere la corruzione è:</a:t>
            </a:r>
          </a:p>
          <a:p>
            <a:pPr lvl="3" algn="just">
              <a:buFont typeface="Wingdings" pitchFamily="2" charset="2"/>
              <a:buChar char="Ø"/>
            </a:pPr>
            <a:r>
              <a:rPr lang="it-IT" sz="3000" dirty="0" smtClean="0"/>
              <a:t>Impegno etico</a:t>
            </a:r>
          </a:p>
          <a:p>
            <a:pPr lvl="3" algn="just">
              <a:buFont typeface="Wingdings" pitchFamily="2" charset="2"/>
              <a:buChar char="Ø"/>
            </a:pPr>
            <a:r>
              <a:rPr lang="it-IT" sz="3000" dirty="0" smtClean="0"/>
              <a:t>Necessità economica</a:t>
            </a:r>
          </a:p>
          <a:p>
            <a:pPr lvl="3" algn="just">
              <a:buFont typeface="Wingdings" pitchFamily="2" charset="2"/>
              <a:buChar char="Ø"/>
            </a:pPr>
            <a:r>
              <a:rPr lang="it-IT" sz="3000" dirty="0" smtClean="0"/>
              <a:t>Necessità istituzionale</a:t>
            </a:r>
          </a:p>
          <a:p>
            <a:pPr algn="just">
              <a:buNone/>
            </a:pPr>
            <a:r>
              <a:rPr lang="it-IT" dirty="0" smtClean="0"/>
              <a:t>La repressione penale non basta, occorre:</a:t>
            </a:r>
          </a:p>
          <a:p>
            <a:pPr algn="just"/>
            <a:r>
              <a:rPr lang="it-IT" sz="3000" dirty="0" smtClean="0"/>
              <a:t>ridurre le opportunità che si manifestino casi di corruzione;</a:t>
            </a:r>
          </a:p>
          <a:p>
            <a:pPr algn="just"/>
            <a:r>
              <a:rPr lang="it-IT" sz="3000" dirty="0" smtClean="0"/>
              <a:t>aumentare la capacità di scoprire casi di corruzione;</a:t>
            </a:r>
          </a:p>
          <a:p>
            <a:pPr algn="just"/>
            <a:r>
              <a:rPr lang="it-IT" sz="3000" dirty="0" smtClean="0"/>
              <a:t>creare un contesto sfavorevole alla corruzione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smtClean="0"/>
              <a:t>Grazie per la Vostra partecipazione</a:t>
            </a:r>
            <a:endParaRPr lang="it-IT" dirty="0"/>
          </a:p>
        </p:txBody>
      </p:sp>
      <p:pic>
        <p:nvPicPr>
          <p:cNvPr id="4" name="Segnaposto contenuto 3" descr="Il-Buongoverno-Ambrogio-Lorenzetti-Siena-1337-1339.jpg"/>
          <p:cNvPicPr>
            <a:picLocks noGrp="1" noChangeAspect="1"/>
          </p:cNvPicPr>
          <p:nvPr>
            <p:ph idx="1"/>
          </p:nvPr>
        </p:nvPicPr>
        <p:blipFill>
          <a:blip r:embed="rId2" cstate="print"/>
          <a:stretch>
            <a:fillRect/>
          </a:stretch>
        </p:blipFill>
        <p:spPr>
          <a:xfrm>
            <a:off x="1403648" y="1700808"/>
            <a:ext cx="6048672" cy="3600400"/>
          </a:xfrm>
        </p:spPr>
      </p:pic>
      <p:sp>
        <p:nvSpPr>
          <p:cNvPr id="5" name="Segnaposto piè di pagina 4"/>
          <p:cNvSpPr>
            <a:spLocks noGrp="1"/>
          </p:cNvSpPr>
          <p:nvPr>
            <p:ph type="ftr" sz="quarter" idx="11"/>
          </p:nvPr>
        </p:nvSpPr>
        <p:spPr>
          <a:xfrm>
            <a:off x="899592" y="5877272"/>
            <a:ext cx="7056784" cy="365125"/>
          </a:xfrm>
        </p:spPr>
        <p:txBody>
          <a:bodyPr/>
          <a:lstStyle/>
          <a:p>
            <a:r>
              <a:rPr lang="it-IT" sz="1600" b="1" i="1" dirty="0" smtClean="0">
                <a:solidFill>
                  <a:schemeClr val="tx2"/>
                </a:solidFill>
              </a:rPr>
              <a:t>Allegoria del Buon Governo</a:t>
            </a:r>
            <a:r>
              <a:rPr lang="it-IT" sz="1600" b="1" dirty="0" smtClean="0">
                <a:solidFill>
                  <a:schemeClr val="tx2"/>
                </a:solidFill>
              </a:rPr>
              <a:t>, 1338-1339, Sala della Pace, Palazzo Pubblico, Siena</a:t>
            </a:r>
            <a:endParaRPr lang="it-IT" sz="16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363272" cy="990600"/>
          </a:xfrm>
        </p:spPr>
        <p:txBody>
          <a:bodyPr>
            <a:normAutofit/>
          </a:bodyPr>
          <a:lstStyle/>
          <a:p>
            <a:pPr algn="ctr"/>
            <a:r>
              <a:rPr lang="it-IT" dirty="0" smtClean="0"/>
              <a:t>Il quadro normativo: la legge 190/2012</a:t>
            </a:r>
            <a:endParaRPr lang="it-IT" dirty="0"/>
          </a:p>
        </p:txBody>
      </p:sp>
      <p:sp>
        <p:nvSpPr>
          <p:cNvPr id="3" name="Segnaposto contenuto 2"/>
          <p:cNvSpPr>
            <a:spLocks noGrp="1"/>
          </p:cNvSpPr>
          <p:nvPr>
            <p:ph idx="1"/>
          </p:nvPr>
        </p:nvSpPr>
        <p:spPr/>
        <p:txBody>
          <a:bodyPr>
            <a:normAutofit/>
          </a:bodyPr>
          <a:lstStyle/>
          <a:p>
            <a:pPr algn="just">
              <a:buNone/>
            </a:pPr>
            <a:r>
              <a:rPr lang="it-IT" dirty="0" smtClean="0"/>
              <a:t>Con la legge 6 novembre 2012, n. 190, pubblicata sulla Gazzetta Ufficiale n. 265 del 13 novembre 2012, sono state approvate le "</a:t>
            </a:r>
            <a:r>
              <a:rPr lang="it-IT" i="1" dirty="0" smtClean="0"/>
              <a:t>Disposizioni per la prevenzione e la repressione della corruzione e dell'illegalità nella pubblica amministrazione.". </a:t>
            </a:r>
          </a:p>
          <a:p>
            <a:pPr>
              <a:buNone/>
            </a:pPr>
            <a:endParaRPr lang="it-IT" i="1" dirty="0" smtClean="0"/>
          </a:p>
          <a:p>
            <a:pPr algn="ctr">
              <a:buNone/>
            </a:pPr>
            <a:r>
              <a:rPr lang="it-IT" i="1" dirty="0" smtClean="0"/>
              <a:t>La legge è entrata in vigore il 28 novembre 2012.</a:t>
            </a:r>
          </a:p>
          <a:p>
            <a:endParaRPr lang="it-IT" dirty="0" smtClean="0"/>
          </a:p>
          <a:p>
            <a:pPr algn="just">
              <a:buNone/>
            </a:pPr>
            <a:r>
              <a:rPr lang="it-IT" dirty="0" smtClean="0"/>
              <a:t>Operando nella direzione più volte sollecitata dagli organismi internazionali di cui l’Italia fa parte, con tale provvedimento normativo è stato introdotto anche nel nostro ordinamento un sistema organico di prevenzione della corruzione</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591344"/>
          </a:xfrm>
        </p:spPr>
        <p:txBody>
          <a:bodyPr>
            <a:normAutofit fontScale="90000"/>
          </a:bodyPr>
          <a:lstStyle/>
          <a:p>
            <a:pPr algn="ctr"/>
            <a:r>
              <a:rPr lang="it-IT" dirty="0" smtClean="0"/>
              <a:t>Gli strumenti della legge 190/2012 - 1</a:t>
            </a:r>
            <a:endParaRPr lang="it-IT" dirty="0"/>
          </a:p>
        </p:txBody>
      </p:sp>
      <p:sp>
        <p:nvSpPr>
          <p:cNvPr id="3" name="Segnaposto contenuto 2"/>
          <p:cNvSpPr>
            <a:spLocks noGrp="1"/>
          </p:cNvSpPr>
          <p:nvPr>
            <p:ph idx="1"/>
          </p:nvPr>
        </p:nvSpPr>
        <p:spPr>
          <a:xfrm>
            <a:off x="467544" y="1124744"/>
            <a:ext cx="8229600" cy="4785395"/>
          </a:xfrm>
        </p:spPr>
        <p:txBody>
          <a:bodyPr>
            <a:noAutofit/>
          </a:bodyPr>
          <a:lstStyle/>
          <a:p>
            <a:pPr algn="just">
              <a:buNone/>
            </a:pPr>
            <a:r>
              <a:rPr lang="it-IT" sz="2200" dirty="0" smtClean="0"/>
              <a:t>I principali strumenti previsti dalla normativa, oltre all’elaborazione del </a:t>
            </a:r>
            <a:r>
              <a:rPr lang="it-IT" sz="2200" dirty="0" err="1" smtClean="0"/>
              <a:t>P.N.A.</a:t>
            </a:r>
            <a:r>
              <a:rPr lang="it-IT" sz="2200" dirty="0" smtClean="0"/>
              <a:t>, sono:</a:t>
            </a:r>
          </a:p>
          <a:p>
            <a:pPr algn="just"/>
            <a:r>
              <a:rPr lang="it-IT" sz="2200" dirty="0" smtClean="0"/>
              <a:t>adozione dei </a:t>
            </a:r>
            <a:r>
              <a:rPr lang="it-IT" sz="2200" dirty="0" err="1" smtClean="0"/>
              <a:t>P.T.P.C.</a:t>
            </a:r>
            <a:r>
              <a:rPr lang="it-IT" sz="2200" dirty="0" smtClean="0"/>
              <a:t> da parte di ciascuna amministrazione</a:t>
            </a:r>
          </a:p>
          <a:p>
            <a:pPr algn="just"/>
            <a:r>
              <a:rPr lang="it-IT" sz="2200" dirty="0" smtClean="0"/>
              <a:t>adempimenti di trasparenza</a:t>
            </a:r>
          </a:p>
          <a:p>
            <a:pPr algn="just"/>
            <a:r>
              <a:rPr lang="it-IT" sz="2200" dirty="0" smtClean="0"/>
              <a:t>codici di comportamento</a:t>
            </a:r>
          </a:p>
          <a:p>
            <a:pPr algn="just"/>
            <a:r>
              <a:rPr lang="it-IT" sz="2200" dirty="0" smtClean="0"/>
              <a:t>rotazione del personale</a:t>
            </a:r>
          </a:p>
          <a:p>
            <a:pPr algn="just"/>
            <a:r>
              <a:rPr lang="it-IT" sz="2200" dirty="0" smtClean="0"/>
              <a:t>obbligo di astensione in caso di conflitto di interesse</a:t>
            </a:r>
          </a:p>
          <a:p>
            <a:pPr algn="just"/>
            <a:r>
              <a:rPr lang="it-IT" sz="2200" dirty="0" smtClean="0"/>
              <a:t>disciplina specifica in materia di svolgimento di incarichi d’ufficio e di attività ed incarichi extra-istituzionali</a:t>
            </a:r>
          </a:p>
          <a:p>
            <a:pPr algn="just"/>
            <a:r>
              <a:rPr lang="it-IT" sz="2200" dirty="0" smtClean="0"/>
              <a:t>disciplina specifica in materia di conferimento di incarichi dirigenziali in caso di particolari attività o incarichi precedenti (</a:t>
            </a:r>
            <a:r>
              <a:rPr lang="it-IT" sz="2200" i="1" dirty="0" err="1" smtClean="0"/>
              <a:t>pantouflage</a:t>
            </a:r>
            <a:r>
              <a:rPr lang="it-IT" sz="2200" i="1" dirty="0" smtClean="0"/>
              <a:t> – </a:t>
            </a:r>
            <a:r>
              <a:rPr lang="it-IT" sz="2200" i="1" dirty="0" err="1" smtClean="0"/>
              <a:t>revolving</a:t>
            </a:r>
            <a:r>
              <a:rPr lang="it-IT" sz="2200" i="1" dirty="0" smtClean="0"/>
              <a:t> </a:t>
            </a:r>
            <a:r>
              <a:rPr lang="it-IT" sz="2200" i="1" dirty="0" err="1" smtClean="0"/>
              <a:t>doors</a:t>
            </a:r>
            <a:r>
              <a:rPr lang="it-IT" sz="2200" i="1"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48680"/>
            <a:ext cx="8229600" cy="720080"/>
          </a:xfrm>
        </p:spPr>
        <p:txBody>
          <a:bodyPr>
            <a:normAutofit/>
          </a:bodyPr>
          <a:lstStyle/>
          <a:p>
            <a:pPr algn="ctr"/>
            <a:r>
              <a:rPr lang="it-IT" dirty="0" smtClean="0"/>
              <a:t>Gli strumenti della legge 190/2012 - 2</a:t>
            </a:r>
            <a:endParaRPr lang="it-IT" dirty="0"/>
          </a:p>
        </p:txBody>
      </p:sp>
      <p:sp>
        <p:nvSpPr>
          <p:cNvPr id="3" name="Segnaposto contenuto 2"/>
          <p:cNvSpPr>
            <a:spLocks noGrp="1"/>
          </p:cNvSpPr>
          <p:nvPr>
            <p:ph idx="1"/>
          </p:nvPr>
        </p:nvSpPr>
        <p:spPr>
          <a:xfrm>
            <a:off x="467544" y="1340768"/>
            <a:ext cx="8229600" cy="4641379"/>
          </a:xfrm>
        </p:spPr>
        <p:txBody>
          <a:bodyPr>
            <a:noAutofit/>
          </a:bodyPr>
          <a:lstStyle/>
          <a:p>
            <a:pPr algn="just"/>
            <a:r>
              <a:rPr lang="it-IT" sz="2200" dirty="0" smtClean="0"/>
              <a:t>incompatibilità specifiche per posizioni dirigenziali</a:t>
            </a:r>
          </a:p>
          <a:p>
            <a:pPr algn="just"/>
            <a:r>
              <a:rPr lang="it-IT" sz="2200" dirty="0" smtClean="0"/>
              <a:t>disciplina specifica in materia di formazione di commissioni,</a:t>
            </a:r>
          </a:p>
          <a:p>
            <a:pPr algn="just"/>
            <a:r>
              <a:rPr lang="it-IT" sz="2200" dirty="0" smtClean="0"/>
              <a:t>assegnazioni agli uffici, conferimento di incarichi dirigenziali in caso di condanna penale per delitti contro la pubblica amministrazione</a:t>
            </a:r>
          </a:p>
          <a:p>
            <a:pPr algn="just"/>
            <a:r>
              <a:rPr lang="it-IT" sz="2200" dirty="0" smtClean="0"/>
              <a:t>disciplina specifica in materia di attività successiva alla cessazione del rapporto di lavoro (</a:t>
            </a:r>
            <a:r>
              <a:rPr lang="it-IT" sz="2200" i="1" dirty="0" err="1" smtClean="0"/>
              <a:t>pantouflage</a:t>
            </a:r>
            <a:r>
              <a:rPr lang="it-IT" sz="2200" i="1" dirty="0" smtClean="0"/>
              <a:t> – </a:t>
            </a:r>
            <a:r>
              <a:rPr lang="it-IT" sz="2200" i="1" dirty="0" err="1" smtClean="0"/>
              <a:t>revolving</a:t>
            </a:r>
            <a:r>
              <a:rPr lang="it-IT" sz="2200" i="1" dirty="0" smtClean="0"/>
              <a:t> </a:t>
            </a:r>
            <a:r>
              <a:rPr lang="it-IT" sz="2200" i="1" dirty="0" err="1" smtClean="0"/>
              <a:t>doors</a:t>
            </a:r>
            <a:r>
              <a:rPr lang="it-IT" sz="2200" i="1" dirty="0" smtClean="0"/>
              <a:t>)</a:t>
            </a:r>
          </a:p>
          <a:p>
            <a:pPr algn="just"/>
            <a:r>
              <a:rPr lang="it-IT" sz="2200" dirty="0" smtClean="0"/>
              <a:t>disciplina specifica in materia di tutela del dipendente che effettua segnalazioni di illecito (c.d. </a:t>
            </a:r>
            <a:r>
              <a:rPr lang="it-IT" sz="2200" i="1" dirty="0" err="1" smtClean="0"/>
              <a:t>whistleblower</a:t>
            </a:r>
            <a:r>
              <a:rPr lang="it-IT" sz="2200" i="1" dirty="0" smtClean="0"/>
              <a:t>)</a:t>
            </a:r>
          </a:p>
          <a:p>
            <a:pPr algn="just"/>
            <a:r>
              <a:rPr lang="it-IT" sz="2200" dirty="0" smtClean="0"/>
              <a:t>formazione in materia di etica, integrità ed altre tematiche attinenti alla prevenzione della corruzione.</a:t>
            </a:r>
            <a:endParaRPr lang="it-IT"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smtClean="0"/>
              <a:t>e il Comune di Bisceglie?</a:t>
            </a:r>
            <a:br>
              <a:rPr lang="it-IT" dirty="0" smtClean="0"/>
            </a:br>
            <a:r>
              <a:rPr lang="it-IT" dirty="0" smtClean="0"/>
              <a:t>il percorso attuato nel 2014 - 1</a:t>
            </a:r>
            <a:endParaRPr lang="it-IT" dirty="0"/>
          </a:p>
        </p:txBody>
      </p:sp>
      <p:sp>
        <p:nvSpPr>
          <p:cNvPr id="3" name="Segnaposto contenuto 2"/>
          <p:cNvSpPr>
            <a:spLocks noGrp="1"/>
          </p:cNvSpPr>
          <p:nvPr>
            <p:ph idx="1"/>
          </p:nvPr>
        </p:nvSpPr>
        <p:spPr/>
        <p:txBody>
          <a:bodyPr>
            <a:normAutofit/>
          </a:bodyPr>
          <a:lstStyle/>
          <a:p>
            <a:pPr algn="just">
              <a:buNone/>
            </a:pPr>
            <a:r>
              <a:rPr lang="it-IT" u="sng" dirty="0" smtClean="0"/>
              <a:t>gennaio</a:t>
            </a:r>
            <a:r>
              <a:rPr lang="it-IT" dirty="0" smtClean="0"/>
              <a:t>: approvazione del codice di comportamento aziendale (30,12,13) – adozione piano triennale 2014,2016 di prevenzione della corruzione e piano triennale 2014,2016 per la trasparenza ed integrità dell’azione amministrativa</a:t>
            </a:r>
          </a:p>
          <a:p>
            <a:pPr algn="just">
              <a:buNone/>
            </a:pPr>
            <a:r>
              <a:rPr lang="it-IT" u="sng" dirty="0" smtClean="0"/>
              <a:t>febbraio</a:t>
            </a:r>
            <a:r>
              <a:rPr lang="it-IT" dirty="0" smtClean="0"/>
              <a:t>: consultazione pubblica e presso i dipendenti in merito ai piani adottati, esame proposte pervenute</a:t>
            </a:r>
          </a:p>
          <a:p>
            <a:pPr algn="just">
              <a:buNone/>
            </a:pPr>
            <a:r>
              <a:rPr lang="it-IT" u="sng" dirty="0" smtClean="0"/>
              <a:t>marzo</a:t>
            </a:r>
            <a:r>
              <a:rPr lang="it-IT" dirty="0" smtClean="0"/>
              <a:t>: approvazione definitiva dei piani, pubblicazione e diffusione dei contenuti</a:t>
            </a:r>
          </a:p>
          <a:p>
            <a:pPr algn="just">
              <a:buNone/>
            </a:pPr>
            <a:r>
              <a:rPr lang="it-IT" u="sng" dirty="0"/>
              <a:t>aprile</a:t>
            </a:r>
            <a:r>
              <a:rPr lang="it-IT" dirty="0"/>
              <a:t>: costituzione di unità di progetto intersettoriale con referenti ed incaricati di ripartizione</a:t>
            </a:r>
          </a:p>
          <a:p>
            <a:pPr algn="just">
              <a:buNone/>
            </a:pP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smtClean="0"/>
              <a:t>il percorso attuato nel 2014 - 2</a:t>
            </a:r>
            <a:endParaRPr lang="it-IT" dirty="0"/>
          </a:p>
        </p:txBody>
      </p:sp>
      <p:sp>
        <p:nvSpPr>
          <p:cNvPr id="3" name="Segnaposto contenuto 2"/>
          <p:cNvSpPr>
            <a:spLocks noGrp="1"/>
          </p:cNvSpPr>
          <p:nvPr>
            <p:ph idx="1"/>
          </p:nvPr>
        </p:nvSpPr>
        <p:spPr/>
        <p:txBody>
          <a:bodyPr>
            <a:normAutofit/>
          </a:bodyPr>
          <a:lstStyle/>
          <a:p>
            <a:pPr algn="just">
              <a:buNone/>
            </a:pPr>
            <a:r>
              <a:rPr lang="it-IT" u="sng" dirty="0"/>
              <a:t>m</a:t>
            </a:r>
            <a:r>
              <a:rPr lang="it-IT" u="sng" dirty="0" smtClean="0"/>
              <a:t>aggio</a:t>
            </a:r>
            <a:r>
              <a:rPr lang="it-IT" dirty="0" smtClean="0"/>
              <a:t>: approvazione di un nuovo regolamento sul sistema dei controlli interni del Comune di Bisceglie</a:t>
            </a:r>
          </a:p>
          <a:p>
            <a:pPr algn="just">
              <a:buNone/>
            </a:pPr>
            <a:r>
              <a:rPr lang="it-IT" u="sng" dirty="0" smtClean="0"/>
              <a:t>giugno\settembre</a:t>
            </a:r>
            <a:r>
              <a:rPr lang="it-IT" dirty="0" smtClean="0"/>
              <a:t>: aggiornamento della sezione Amministrazione Trasparente nel sito web del Comune di Bisceglie, secondo le previsioni del piano per la trasparenza, monitoraggio al 30,09,2014</a:t>
            </a:r>
          </a:p>
          <a:p>
            <a:pPr algn="just">
              <a:buNone/>
            </a:pPr>
            <a:r>
              <a:rPr lang="it-IT" u="sng" dirty="0" smtClean="0"/>
              <a:t>ottobre</a:t>
            </a:r>
            <a:r>
              <a:rPr lang="it-IT" dirty="0" smtClean="0"/>
              <a:t>: formazione di base per tutto il personale dell’ente con il Dott. Paolo Grasso della Procura della Corte dei Conti di Puglia</a:t>
            </a:r>
          </a:p>
          <a:p>
            <a:pPr algn="just">
              <a:buNone/>
            </a:pPr>
            <a:r>
              <a:rPr lang="it-IT" u="sng" dirty="0" smtClean="0"/>
              <a:t>novembre</a:t>
            </a:r>
            <a:r>
              <a:rPr lang="it-IT" dirty="0" smtClean="0"/>
              <a:t>:  approvazione del regolamento in tema di conferimento ed autorizzazione incarichi extraistituzionali – approvazione disciplinare per la tutela del dipendente che segnala illeciti</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476672"/>
            <a:ext cx="8496944" cy="1143000"/>
          </a:xfrm>
        </p:spPr>
        <p:txBody>
          <a:bodyPr>
            <a:noAutofit/>
          </a:bodyPr>
          <a:lstStyle/>
          <a:p>
            <a:pPr algn="ctr"/>
            <a:r>
              <a:rPr lang="it-IT" sz="4000" dirty="0" smtClean="0"/>
              <a:t>il piano di prevenzione della corruzione : finalità</a:t>
            </a:r>
            <a:endParaRPr lang="it-IT" sz="4000" dirty="0"/>
          </a:p>
        </p:txBody>
      </p:sp>
      <p:sp>
        <p:nvSpPr>
          <p:cNvPr id="3" name="Segnaposto contenuto 2"/>
          <p:cNvSpPr>
            <a:spLocks noGrp="1"/>
          </p:cNvSpPr>
          <p:nvPr>
            <p:ph idx="1"/>
          </p:nvPr>
        </p:nvSpPr>
        <p:spPr/>
        <p:txBody>
          <a:bodyPr>
            <a:normAutofit/>
          </a:bodyPr>
          <a:lstStyle/>
          <a:p>
            <a:pPr algn="just"/>
            <a:r>
              <a:rPr lang="it-IT" dirty="0" smtClean="0"/>
              <a:t>Le pubbliche amministrazioni, ai sensi dell’art. 1, commi 5 e 60, della l. n. 190 del 2012 debbono adottare il </a:t>
            </a:r>
            <a:r>
              <a:rPr lang="it-IT" dirty="0" err="1" smtClean="0"/>
              <a:t>P.T.P.C</a:t>
            </a:r>
            <a:r>
              <a:rPr lang="it-IT" dirty="0" smtClean="0"/>
              <a:t>..</a:t>
            </a:r>
          </a:p>
          <a:p>
            <a:pPr algn="just"/>
            <a:r>
              <a:rPr lang="it-IT" dirty="0" smtClean="0"/>
              <a:t>Il </a:t>
            </a:r>
            <a:r>
              <a:rPr lang="it-IT" dirty="0" err="1" smtClean="0"/>
              <a:t>P.T.P.C.</a:t>
            </a:r>
            <a:r>
              <a:rPr lang="it-IT" dirty="0" smtClean="0"/>
              <a:t> rappresenta il documento fondamentale dell’amministrazione per la definizione della strategia di prevenzione all’interno di ciascuna amministrazione. </a:t>
            </a:r>
          </a:p>
          <a:p>
            <a:pPr algn="just"/>
            <a:r>
              <a:rPr lang="it-IT" dirty="0" smtClean="0"/>
              <a:t>Il Piano è un documento di natura programmatica che ingloba tutte le misure di prevenzione obbligatorie per legge e quelle ulteriori, coordinando gli interventi.</a:t>
            </a:r>
          </a:p>
          <a:p>
            <a:pPr algn="just">
              <a:buNone/>
            </a:pPr>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iaro">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t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623</TotalTime>
  <Words>3051</Words>
  <Application>Microsoft Office PowerPoint</Application>
  <PresentationFormat>Presentazione su schermo (4:3)</PresentationFormat>
  <Paragraphs>215</Paragraphs>
  <Slides>30</Slides>
  <Notes>0</Notes>
  <HiddenSlides>0</HiddenSlides>
  <MMClips>0</MMClips>
  <ScaleCrop>false</ScaleCrop>
  <HeadingPairs>
    <vt:vector size="4" baseType="variant">
      <vt:variant>
        <vt:lpstr>Tema</vt:lpstr>
      </vt:variant>
      <vt:variant>
        <vt:i4>1</vt:i4>
      </vt:variant>
      <vt:variant>
        <vt:lpstr>Titoli diapositive</vt:lpstr>
      </vt:variant>
      <vt:variant>
        <vt:i4>30</vt:i4>
      </vt:variant>
    </vt:vector>
  </HeadingPairs>
  <TitlesOfParts>
    <vt:vector size="31" baseType="lpstr">
      <vt:lpstr>Chiaro</vt:lpstr>
      <vt:lpstr> FORUM PUBBLICO  INTEGRITA’ E TRASPARENZA  DELL’AZIONE AMMINISTRATIVA</vt:lpstr>
      <vt:lpstr>Il problema corruzione:</vt:lpstr>
      <vt:lpstr>perché e come combatterla</vt:lpstr>
      <vt:lpstr>Il quadro normativo: la legge 190/2012</vt:lpstr>
      <vt:lpstr>Gli strumenti della legge 190/2012 - 1</vt:lpstr>
      <vt:lpstr>Gli strumenti della legge 190/2012 - 2</vt:lpstr>
      <vt:lpstr>e il Comune di Bisceglie? il percorso attuato nel 2014 - 1</vt:lpstr>
      <vt:lpstr>il percorso attuato nel 2014 - 2</vt:lpstr>
      <vt:lpstr>il piano di prevenzione della corruzione : finalità</vt:lpstr>
      <vt:lpstr>Focus: il piano di prevenzione della corruzione: ambiti</vt:lpstr>
      <vt:lpstr>Il piano del Comune di Bisceglie</vt:lpstr>
      <vt:lpstr>Presentazione standard di PowerPoint</vt:lpstr>
      <vt:lpstr>valutazioni di sintesi 1  (tratto dalla relazione 2014 del responsabile della prevenzione) </vt:lpstr>
      <vt:lpstr>valutazioni di sintesi 2 (tratto dalla relazione 2014 del responsabile della prevenzione) </vt:lpstr>
      <vt:lpstr>Aggiornamento del piano 2015/ 2017</vt:lpstr>
      <vt:lpstr>Aggiornamento 2015/2017 - 2</vt:lpstr>
      <vt:lpstr>Il decreto legislativo 33/2013:  controllo sociale come stimolo al cambiamento ed al miglioramento</vt:lpstr>
      <vt:lpstr>il piano per la trasparenza</vt:lpstr>
      <vt:lpstr>il piano del Comune di Bisceglie</vt:lpstr>
      <vt:lpstr>Lo stato di attuazione</vt:lpstr>
      <vt:lpstr>Aggiornamento del piano 2015/2017</vt:lpstr>
      <vt:lpstr>Le azioni migliorative per il triennio 2015/2017</vt:lpstr>
      <vt:lpstr>La sfida dell’integrità e della trasparenza si vince insieme - il ruolo dei cittadini 1:  l’accesso civico</vt:lpstr>
      <vt:lpstr>il ruolo dei cittadini 2: la richiesta dei poteri sostitutivi</vt:lpstr>
      <vt:lpstr>Il ruolo dei cittadini 2: la partecipazione</vt:lpstr>
      <vt:lpstr>Il coinvolgimento degli stakeholder: come?</vt:lpstr>
      <vt:lpstr>un forum dedicato nel sito web dell’ente: www.comune.bisceglie.bt.it </vt:lpstr>
      <vt:lpstr>Comunicare con il responsabile</vt:lpstr>
      <vt:lpstr>a cosa serve?</vt:lpstr>
      <vt:lpstr>Grazie per la Vostra partecipazione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FORUM PUBBLICO  PER L’INTEGRITA’ E LA TRASPARENZA</dc:title>
  <dc:creator>dott. lazzaro</dc:creator>
  <cp:lastModifiedBy>dott. lazzaro</cp:lastModifiedBy>
  <cp:revision>77</cp:revision>
  <dcterms:modified xsi:type="dcterms:W3CDTF">2014-12-23T07:55:21Z</dcterms:modified>
</cp:coreProperties>
</file>