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65" r:id="rId4"/>
    <p:sldId id="259" r:id="rId5"/>
    <p:sldId id="261" r:id="rId6"/>
    <p:sldId id="263" r:id="rId7"/>
    <p:sldId id="272" r:id="rId8"/>
    <p:sldId id="268" r:id="rId9"/>
    <p:sldId id="274" r:id="rId10"/>
    <p:sldId id="275" r:id="rId11"/>
    <p:sldId id="286" r:id="rId12"/>
    <p:sldId id="288" r:id="rId13"/>
    <p:sldId id="276" r:id="rId14"/>
    <p:sldId id="277" r:id="rId15"/>
    <p:sldId id="278" r:id="rId16"/>
    <p:sldId id="279" r:id="rId17"/>
    <p:sldId id="280" r:id="rId18"/>
    <p:sldId id="281" r:id="rId19"/>
    <p:sldId id="283" r:id="rId20"/>
    <p:sldId id="285" r:id="rId21"/>
  </p:sldIdLst>
  <p:sldSz cx="9144000" cy="6858000" type="screen4x3"/>
  <p:notesSz cx="7102475" cy="10234613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/>
          <a:lstStyle>
            <a:lvl1pPr algn="r">
              <a:defRPr sz="1300"/>
            </a:lvl1pPr>
          </a:lstStyle>
          <a:p>
            <a:fld id="{98DB2D64-6A47-4964-B4AC-6AA430C5AE24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66" tIns="49533" rIns="99066" bIns="49533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710248" y="4861441"/>
            <a:ext cx="5681980" cy="4605576"/>
          </a:xfrm>
          <a:prstGeom prst="rect">
            <a:avLst/>
          </a:prstGeom>
        </p:spPr>
        <p:txBody>
          <a:bodyPr vert="horz" lIns="99066" tIns="49533" rIns="99066" bIns="49533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l">
              <a:defRPr sz="13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4023092" y="9721106"/>
            <a:ext cx="3077739" cy="511731"/>
          </a:xfrm>
          <a:prstGeom prst="rect">
            <a:avLst/>
          </a:prstGeom>
        </p:spPr>
        <p:txBody>
          <a:bodyPr vert="horz" lIns="99066" tIns="49533" rIns="99066" bIns="49533" rtlCol="0" anchor="b"/>
          <a:lstStyle>
            <a:lvl1pPr algn="r">
              <a:defRPr sz="1300"/>
            </a:lvl1pPr>
          </a:lstStyle>
          <a:p>
            <a:fld id="{A6543E5F-1FC7-4C79-A2E5-5497C66FE67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543E5F-1FC7-4C79-A2E5-5497C66FE67A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10" name="Rettango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tango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tango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ttore 1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ttore 1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tango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it-IT"/>
          </a:p>
        </p:txBody>
      </p:sp>
      <p:sp>
        <p:nvSpPr>
          <p:cNvPr id="9" name="Rettango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ttore 1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ttore 1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ttore 1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tango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ttore 1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2" name="Segnaposto tes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tes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6" name="Segnaposto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ango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ttore 1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egnaposto contenut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3" name="Segnaposto piè di pagina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tango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ttore 1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ttore 1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egnaposto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ttore 1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09/02/2014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tango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une.bisceglie.bt.it/portal/page/portal/bisceglie/documentiIstituzionali/prevenzioneDellaCorruzione/forumPerLIntegritELaTrasparenza/documentiInConsultazion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une.bisceglie.bt.it/portal/page/portal/bisceglie/documentiIstituzionali/prevenzioneDellaCorruzione/forumPerLIntegritELaTrasparenza/documentiInConsultazion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une.bisceglie.bt.i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integrita.trasparenza@comune.bisceglie.bt.it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ntegrita.trasparenza@comune.bisceglie.bt.it" TargetMode="External"/><Relationship Id="rId2" Type="http://schemas.openxmlformats.org/officeDocument/2006/relationships/hyperlink" Target="mailto:segretariogenerale@cert.comune.bisceglie.bt.i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556376" cy="1872208"/>
          </a:xfrm>
        </p:spPr>
        <p:txBody>
          <a:bodyPr>
            <a:normAutofit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sz="4000" dirty="0" smtClean="0"/>
              <a:t>CONFERENZA STAMPA</a:t>
            </a:r>
            <a:br>
              <a:rPr lang="it-IT" sz="4000" dirty="0" smtClean="0"/>
            </a:br>
            <a:r>
              <a:rPr lang="it-IT" sz="4000" dirty="0" smtClean="0"/>
              <a:t>10 febbraio 2014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403648" y="3068960"/>
            <a:ext cx="7272808" cy="2736304"/>
          </a:xfrm>
        </p:spPr>
        <p:txBody>
          <a:bodyPr>
            <a:noAutofit/>
          </a:bodyPr>
          <a:lstStyle/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Presentazione 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Piano di </a:t>
            </a:r>
            <a:r>
              <a:rPr lang="it-IT" sz="2800" dirty="0" smtClean="0">
                <a:solidFill>
                  <a:schemeClr val="tx1"/>
                </a:solidFill>
              </a:rPr>
              <a:t>prevenzione della corruzione e 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Piano per </a:t>
            </a:r>
            <a:r>
              <a:rPr lang="it-IT" sz="2800" dirty="0" smtClean="0">
                <a:solidFill>
                  <a:schemeClr val="tx1"/>
                </a:solidFill>
              </a:rPr>
              <a:t>la trasparenza e l’integrità </a:t>
            </a:r>
            <a:endParaRPr lang="it-IT" sz="2800" dirty="0" smtClean="0">
              <a:solidFill>
                <a:schemeClr val="tx1"/>
              </a:solidFill>
            </a:endParaRP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2014/2016</a:t>
            </a:r>
            <a:endParaRPr lang="it-IT" sz="2800" dirty="0" smtClean="0">
              <a:solidFill>
                <a:schemeClr val="tx1"/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1259632" y="6165304"/>
            <a:ext cx="6984776" cy="365125"/>
          </a:xfrm>
        </p:spPr>
        <p:txBody>
          <a:bodyPr/>
          <a:lstStyle/>
          <a:p>
            <a:r>
              <a:rPr lang="it-IT" sz="1600" b="1" dirty="0" smtClean="0"/>
              <a:t>elaborazione a cura segretario generale - dott. Lazzaro Francesco Angelo</a:t>
            </a:r>
            <a:endParaRPr lang="it-IT" sz="1600" b="1" dirty="0"/>
          </a:p>
        </p:txBody>
      </p:sp>
      <p:pic>
        <p:nvPicPr>
          <p:cNvPr id="4" name="Immagine 3" descr="stemma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60648"/>
            <a:ext cx="1152128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413792"/>
            <a:ext cx="8496944" cy="1143000"/>
          </a:xfrm>
        </p:spPr>
        <p:txBody>
          <a:bodyPr>
            <a:noAutofit/>
          </a:bodyPr>
          <a:lstStyle/>
          <a:p>
            <a:r>
              <a:rPr lang="it-IT" sz="4000" dirty="0" smtClean="0"/>
              <a:t>il piano di prevenzione della corruzione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it-IT" dirty="0" smtClean="0"/>
              <a:t>Il </a:t>
            </a:r>
            <a:r>
              <a:rPr lang="it-IT" dirty="0" err="1" smtClean="0"/>
              <a:t>P.T.P.C.</a:t>
            </a:r>
            <a:r>
              <a:rPr lang="it-IT" dirty="0" smtClean="0"/>
              <a:t> rappresenta il documento fondamentale dell’amministrazione per la definizione della strategia di prevenzione all’interno di ciascuna amministrazione. </a:t>
            </a:r>
          </a:p>
          <a:p>
            <a:pPr algn="just"/>
            <a:r>
              <a:rPr lang="it-IT" dirty="0" smtClean="0"/>
              <a:t>Il Piano è un documento di natura programmatica che ingloba tutte le misure di prevenzione obbligatorie per legge e quelle ulteriori, coordinando gli interventi.</a:t>
            </a:r>
          </a:p>
          <a:p>
            <a:pPr algn="just"/>
            <a:r>
              <a:rPr lang="it-IT" dirty="0" smtClean="0"/>
              <a:t>È stato adottato dalla giunta comunale con deliberazione n.21 del 30.01.2014 e sottoposto a consultazione pubblica, sino al 20.02.2014, al fine di recepire osservazioni, proposte e suggerimenti da Cittadini, Associazioni ed Organismi portatori di interessi collettivi.</a:t>
            </a:r>
          </a:p>
          <a:p>
            <a:pPr algn="just"/>
            <a:r>
              <a:rPr lang="it-IT" dirty="0" smtClean="0"/>
              <a:t>È pubblicato sul sito web dell’ente, al seguente indirizzo:</a:t>
            </a:r>
          </a:p>
          <a:p>
            <a:pPr algn="just">
              <a:buNone/>
            </a:pPr>
            <a:r>
              <a:rPr lang="it-IT" dirty="0" smtClean="0">
                <a:hlinkClick r:id="rId2"/>
              </a:rPr>
              <a:t>http://www.comune.bisceglie.bt.it/</a:t>
            </a:r>
            <a:r>
              <a:rPr lang="it-IT" dirty="0" err="1" smtClean="0">
                <a:hlinkClick r:id="rId2"/>
              </a:rPr>
              <a:t>portal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page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portal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bisceglie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documentiIstituzionali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prevenzioneDellaCorruzione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forumPerLIntegritELaTrasparenza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documentiInConsultazione</a:t>
            </a:r>
            <a:endParaRPr lang="it-IT" dirty="0" smtClean="0"/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contenuti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95536" y="764704"/>
            <a:ext cx="82089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Blip>
                <a:blip r:embed="rId2"/>
              </a:buBlip>
            </a:pPr>
            <a:r>
              <a:rPr lang="it-IT" b="1" dirty="0" smtClean="0"/>
              <a:t>Soggetti</a:t>
            </a:r>
            <a:r>
              <a:rPr lang="it-IT" dirty="0" smtClean="0"/>
              <a:t>:  </a:t>
            </a:r>
            <a:r>
              <a:rPr lang="it-IT" dirty="0" smtClean="0"/>
              <a:t>responsabile </a:t>
            </a:r>
            <a:r>
              <a:rPr lang="it-IT" dirty="0" smtClean="0"/>
              <a:t>– dirigenti – referenti – unità di progetto intersettoriale per l’integrità e la trasparenza - personale e collaboratori – nucleo di valutazione e organismo indipendente di controllo – organi di indirizzo politico</a:t>
            </a:r>
          </a:p>
          <a:p>
            <a:pPr algn="just">
              <a:buBlip>
                <a:blip r:embed="rId2"/>
              </a:buBlip>
            </a:pPr>
            <a:r>
              <a:rPr lang="it-IT" b="1" dirty="0" smtClean="0"/>
              <a:t>Mappatura del rischio</a:t>
            </a:r>
            <a:r>
              <a:rPr lang="it-IT" dirty="0" smtClean="0"/>
              <a:t>: </a:t>
            </a:r>
            <a:r>
              <a:rPr lang="it-IT" dirty="0" smtClean="0"/>
              <a:t>l’ente </a:t>
            </a:r>
            <a:r>
              <a:rPr lang="it-IT" dirty="0" smtClean="0"/>
              <a:t>ha individuato  </a:t>
            </a:r>
            <a:r>
              <a:rPr lang="it-IT" dirty="0" smtClean="0"/>
              <a:t>9 </a:t>
            </a:r>
            <a:r>
              <a:rPr lang="it-IT" dirty="0" smtClean="0"/>
              <a:t>aree, descrivendo, complessivamente  48 processi (catalogo dei processi-allegato A); per ogni processo si è proceduto alla individuazione, analisi e ponderazione di complessivi 74 rischi (catalogo dei rischi allegato B). </a:t>
            </a:r>
          </a:p>
          <a:p>
            <a:pPr algn="just">
              <a:buBlip>
                <a:blip r:embed="rId2"/>
              </a:buBlip>
            </a:pPr>
            <a:r>
              <a:rPr lang="it-IT" b="1" dirty="0" smtClean="0"/>
              <a:t>Trattamento del rischio</a:t>
            </a:r>
            <a:r>
              <a:rPr lang="it-IT" dirty="0" smtClean="0"/>
              <a:t>: per ogni rischio è stata pianificata l’applicazione di misure obbligatorie, individuate dal  piano nazionale, e di misure ulteriori individuate dall’ente e legate alla propria specificità (piano del trattamento-allegato C) </a:t>
            </a:r>
          </a:p>
          <a:p>
            <a:pPr algn="just">
              <a:buBlip>
                <a:blip r:embed="rId2"/>
              </a:buBlip>
            </a:pPr>
            <a:r>
              <a:rPr lang="it-IT" b="1" dirty="0" smtClean="0"/>
              <a:t>Collegamento con il piano per la trasparenza</a:t>
            </a:r>
            <a:r>
              <a:rPr lang="it-IT" dirty="0" smtClean="0"/>
              <a:t>: </a:t>
            </a:r>
            <a:r>
              <a:rPr lang="it-IT" dirty="0" smtClean="0"/>
              <a:t>l’accessibilità </a:t>
            </a:r>
            <a:r>
              <a:rPr lang="it-IT" dirty="0" smtClean="0"/>
              <a:t>totale delle </a:t>
            </a:r>
            <a:r>
              <a:rPr lang="it-IT" dirty="0" smtClean="0"/>
              <a:t>informazioni </a:t>
            </a:r>
            <a:r>
              <a:rPr lang="it-IT" dirty="0" smtClean="0"/>
              <a:t>per favorire </a:t>
            </a:r>
            <a:r>
              <a:rPr lang="it-IT" dirty="0" smtClean="0"/>
              <a:t>il controllo </a:t>
            </a:r>
            <a:r>
              <a:rPr lang="it-IT" dirty="0" smtClean="0"/>
              <a:t>sociale sul perseguimento delle funzioni istituzionali e sull’utilizzo delle risorse pubbliche, concorrendo alla realizzazione di una amministrazione aperta e al servizio del cittadino</a:t>
            </a:r>
          </a:p>
          <a:p>
            <a:pPr algn="just">
              <a:buBlip>
                <a:blip r:embed="rId2"/>
              </a:buBlip>
            </a:pPr>
            <a:r>
              <a:rPr lang="it-IT" b="1" dirty="0" smtClean="0"/>
              <a:t>Collegamento con il ciclo di gestione della performance</a:t>
            </a:r>
            <a:r>
              <a:rPr lang="it-IT" dirty="0" smtClean="0"/>
              <a:t>: i comportamenti richiesti ed il perseguimento degli obiettivi del piano divengono elementi di valutazione della performance dell’ente, dei dirigenti e del personale, </a:t>
            </a:r>
            <a:r>
              <a:rPr lang="it-IT" dirty="0" smtClean="0"/>
              <a:t>cui agganciare </a:t>
            </a:r>
            <a:r>
              <a:rPr lang="it-IT" dirty="0" err="1" smtClean="0"/>
              <a:t>premialità</a:t>
            </a:r>
            <a:r>
              <a:rPr lang="it-IT" dirty="0" smtClean="0"/>
              <a:t> economiche e di carriera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/>
          <p:cNvGraphicFramePr>
            <a:graphicFrameLocks noGrp="1"/>
          </p:cNvGraphicFramePr>
          <p:nvPr/>
        </p:nvGraphicFramePr>
        <p:xfrm>
          <a:off x="611559" y="476672"/>
          <a:ext cx="7416825" cy="5846624"/>
        </p:xfrm>
        <a:graphic>
          <a:graphicData uri="http://schemas.openxmlformats.org/drawingml/2006/table">
            <a:tbl>
              <a:tblPr/>
              <a:tblGrid>
                <a:gridCol w="3777085"/>
                <a:gridCol w="740605"/>
                <a:gridCol w="666544"/>
                <a:gridCol w="720423"/>
                <a:gridCol w="720080"/>
                <a:gridCol w="792088"/>
              </a:tblGrid>
              <a:tr h="56924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20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Aree </a:t>
                      </a:r>
                      <a:r>
                        <a:rPr lang="it-IT" sz="20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 rischio</a:t>
                      </a:r>
                      <a:endParaRPr lang="it-IT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Processi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Fattori di rischio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Rischio medio alto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Rischio </a:t>
                      </a:r>
                      <a:r>
                        <a:rPr lang="it-IT" sz="12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medio </a:t>
                      </a: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basso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9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2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Rischio basso</a:t>
                      </a:r>
                      <a:endParaRPr lang="it-IT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F6F9"/>
                    </a:solidFill>
                  </a:tcPr>
                </a:tc>
              </a:tr>
              <a:tr h="5059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acquisizione e progressione del personale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11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334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affidamento di lavori, servizi e forniture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18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7413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Provvedimenti privi </a:t>
                      </a: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di effetto economico diretto ed immediato per il destinatario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12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10254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 smtClean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Provvedimenti con </a:t>
                      </a: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effetto economico diretto ed immediato per il destinatario (contributi, benefici e vantaggi economici)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50599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gestione risorse economiche e finanziarie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33476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pianificazione territoriale ed urbanistica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6695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amministrazione pubblica in forma privata: società, fondazioni e istituzioni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  <a:tr h="25299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legale e contenzioso</a:t>
                      </a:r>
                      <a:endParaRPr lang="it-IT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6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540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Organi di indirizzo politico</a:t>
                      </a:r>
                      <a:endParaRPr lang="it-IT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3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1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EAF1"/>
                    </a:solidFill>
                  </a:tcPr>
                </a:tc>
              </a:tr>
              <a:tr h="284621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it-IT" sz="18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TOTALE</a:t>
                      </a:r>
                      <a:endParaRPr lang="it-IT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48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74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21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53</a:t>
                      </a:r>
                      <a:endParaRPr lang="it-IT" sz="1600" b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it-IT" sz="1600" b="1" dirty="0">
                          <a:solidFill>
                            <a:srgbClr val="000000"/>
                          </a:solidFill>
                          <a:latin typeface="Arial"/>
                          <a:ea typeface="Calibri"/>
                          <a:cs typeface="Times New Roman"/>
                        </a:rPr>
                        <a:t>0</a:t>
                      </a:r>
                      <a:endParaRPr lang="it-IT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8509" marR="48509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D5E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it-IT" dirty="0" smtClean="0"/>
              <a:t>il piano per la trasparenza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it-IT" dirty="0" smtClean="0"/>
              <a:t>Il piano indica le iniziative previste per garantire un adeguato livello di trasparenza, nonché la legalità e lo sviluppo della cultura dell’integrità</a:t>
            </a:r>
          </a:p>
          <a:p>
            <a:pPr algn="just">
              <a:buNone/>
            </a:pPr>
            <a:r>
              <a:rPr lang="it-IT" dirty="0" smtClean="0"/>
              <a:t>Contiene una ricognizione sullo stato di attuazione degli obblighi di pubblicazione, individuando le modalità applicative, le criticità, le azioni da porre in essere, i responsabili ed i tempi di intervento (allegato A)</a:t>
            </a:r>
          </a:p>
          <a:p>
            <a:pPr algn="just">
              <a:buNone/>
            </a:pPr>
            <a:r>
              <a:rPr lang="it-IT" dirty="0" smtClean="0"/>
              <a:t>Lo strumento principale è il sito web e la sezione </a:t>
            </a:r>
            <a:r>
              <a:rPr lang="it-IT" b="1" dirty="0" smtClean="0"/>
              <a:t>“AMMINISTRAZIONE TRASPARENTE”; </a:t>
            </a:r>
            <a:r>
              <a:rPr lang="it-IT" dirty="0" smtClean="0"/>
              <a:t>la sezione è strutturata secondo le disposizioni dell’</a:t>
            </a:r>
            <a:r>
              <a:rPr lang="it-IT" dirty="0" err="1" smtClean="0"/>
              <a:t>A.N.AC</a:t>
            </a:r>
            <a:r>
              <a:rPr lang="it-IT" dirty="0" smtClean="0"/>
              <a:t>, continuamente aggiornata ed adattata, sottoposta a verifica tramite il sistema MAGELLANOPA: attualmente sono soddisfatti 64 indicatori su 67</a:t>
            </a:r>
          </a:p>
          <a:p>
            <a:pPr algn="just">
              <a:buNone/>
            </a:pPr>
            <a:r>
              <a:rPr lang="it-IT" dirty="0" smtClean="0"/>
              <a:t>È stato adottato dalla giunta comunale con deliberazione n.21 del 30.01.2014 e sottoposto a consultazione pubblica, sino al 20.02.2014, al fine di recepire osservazioni, proposte e suggerimenti da Cittadini, Associazioni ed Organismi portatori di interessi collettivi.</a:t>
            </a:r>
          </a:p>
          <a:p>
            <a:pPr algn="just">
              <a:buNone/>
            </a:pPr>
            <a:r>
              <a:rPr lang="it-IT" dirty="0" smtClean="0"/>
              <a:t>È pubblicato sul sito web dell’ente, al seguente indirizzo:</a:t>
            </a:r>
          </a:p>
          <a:p>
            <a:pPr algn="just">
              <a:buNone/>
            </a:pPr>
            <a:r>
              <a:rPr lang="it-IT" dirty="0" smtClean="0">
                <a:hlinkClick r:id="rId2"/>
              </a:rPr>
              <a:t>http://www.comune.bisceglie.bt.it/</a:t>
            </a:r>
            <a:r>
              <a:rPr lang="it-IT" dirty="0" err="1" smtClean="0">
                <a:hlinkClick r:id="rId2"/>
              </a:rPr>
              <a:t>portal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page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portal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bisceglie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documentiIstituzionali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prevenzioneDellaCorruzione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forumPerLIntegritELaTrasparenza</a:t>
            </a:r>
            <a:r>
              <a:rPr lang="it-IT" dirty="0" smtClean="0">
                <a:hlinkClick r:id="rId2"/>
              </a:rPr>
              <a:t>/</a:t>
            </a:r>
            <a:r>
              <a:rPr lang="it-IT" dirty="0" err="1" smtClean="0">
                <a:hlinkClick r:id="rId2"/>
              </a:rPr>
              <a:t>documentiInConsultazione</a:t>
            </a:r>
            <a:endParaRPr lang="it-IT" dirty="0" smtClean="0"/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Il percorso amministrativo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sz="quarter" idx="1"/>
          </p:nvPr>
        </p:nvGraphicFramePr>
        <p:xfrm>
          <a:off x="467544" y="908720"/>
          <a:ext cx="8208912" cy="543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2304256"/>
                <a:gridCol w="1584176"/>
                <a:gridCol w="2448272"/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 smtClean="0"/>
                        <a:t>Prodotto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Fasi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Tempi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attori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it-IT" dirty="0" smtClean="0"/>
                        <a:t>Codice di comportamento aziendale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Elaborazione bozza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12.12.2013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R.p.c.</a:t>
                      </a:r>
                      <a:r>
                        <a:rPr lang="it-IT" baseline="0" dirty="0" smtClean="0"/>
                        <a:t> / </a:t>
                      </a:r>
                      <a:r>
                        <a:rPr lang="it-IT" baseline="0" dirty="0" err="1" smtClean="0"/>
                        <a:t>Udp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consultazione  </a:t>
                      </a:r>
                      <a:r>
                        <a:rPr lang="it-IT" dirty="0" smtClean="0"/>
                        <a:t>pubblica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12 al 27 dicembre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Cittadini, organismi, </a:t>
                      </a:r>
                      <a:r>
                        <a:rPr lang="it-IT" dirty="0" err="1" smtClean="0"/>
                        <a:t>OO.SS.</a:t>
                      </a:r>
                      <a:r>
                        <a:rPr lang="it-IT" dirty="0" smtClean="0"/>
                        <a:t>,</a:t>
                      </a:r>
                      <a:r>
                        <a:rPr lang="it-IT" baseline="0" dirty="0" smtClean="0"/>
                        <a:t> dipendenti,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Stesura</a:t>
                      </a:r>
                      <a:r>
                        <a:rPr lang="it-IT" baseline="0" dirty="0" smtClean="0"/>
                        <a:t> definitiva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30.12.2013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R.p.c.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adozione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31.12.2013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Giunta comunale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rowSpan="6">
                  <a:txBody>
                    <a:bodyPr/>
                    <a:lstStyle/>
                    <a:p>
                      <a:r>
                        <a:rPr lang="it-IT" dirty="0" smtClean="0"/>
                        <a:t>Piano</a:t>
                      </a:r>
                      <a:r>
                        <a:rPr lang="it-IT" baseline="0" dirty="0" smtClean="0"/>
                        <a:t> triennale di prevenzione della corruzione </a:t>
                      </a:r>
                    </a:p>
                    <a:p>
                      <a:pPr algn="ctr"/>
                      <a:endParaRPr lang="it-IT" baseline="0" dirty="0" smtClean="0"/>
                    </a:p>
                    <a:p>
                      <a:pPr algn="ctr"/>
                      <a:r>
                        <a:rPr lang="it-IT" baseline="0" dirty="0" smtClean="0"/>
                        <a:t>e</a:t>
                      </a:r>
                      <a:endParaRPr lang="it-IT" baseline="0" dirty="0" smtClean="0"/>
                    </a:p>
                    <a:p>
                      <a:pPr algn="just"/>
                      <a:endParaRPr lang="it-IT" baseline="0" dirty="0" smtClean="0"/>
                    </a:p>
                    <a:p>
                      <a:pPr algn="just"/>
                      <a:r>
                        <a:rPr lang="it-IT" baseline="0" dirty="0" smtClean="0"/>
                        <a:t>Piano per la </a:t>
                      </a:r>
                      <a:r>
                        <a:rPr lang="it-IT" baseline="0" dirty="0" smtClean="0"/>
                        <a:t>trasparenza e l’integrità</a:t>
                      </a:r>
                      <a:endParaRPr lang="it-IT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Mappatura </a:t>
                      </a:r>
                      <a:r>
                        <a:rPr lang="it-IT" dirty="0" smtClean="0"/>
                        <a:t>processi</a:t>
                      </a:r>
                      <a:r>
                        <a:rPr lang="it-IT" baseline="0" dirty="0" smtClean="0"/>
                        <a:t> rischi misure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20.01.2014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Dirigenti e Referenti di ripartizione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consultazione  pubblica,</a:t>
                      </a:r>
                      <a:r>
                        <a:rPr lang="it-IT" baseline="0" dirty="0" smtClean="0"/>
                        <a:t> per raccolta proposte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Avviso pubblico  12 dicembre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Cittadini, organismi, </a:t>
                      </a:r>
                      <a:r>
                        <a:rPr lang="it-IT" dirty="0" err="1" smtClean="0"/>
                        <a:t>OO.SS.</a:t>
                      </a:r>
                      <a:r>
                        <a:rPr lang="it-IT" dirty="0" smtClean="0"/>
                        <a:t>,</a:t>
                      </a:r>
                      <a:r>
                        <a:rPr lang="it-IT" baseline="0" dirty="0" smtClean="0"/>
                        <a:t> dipendenti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Elaborazione bozza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30.01.2014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r.p.c.</a:t>
                      </a:r>
                      <a:r>
                        <a:rPr lang="it-IT" dirty="0" smtClean="0"/>
                        <a:t> 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Adozione bozza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30.01.2014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Giunta comunale</a:t>
                      </a:r>
                      <a:endParaRPr lang="it-IT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Consultazione pubblica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Dal 5 al 20.02.14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Cittadini, organismi, </a:t>
                      </a:r>
                      <a:r>
                        <a:rPr lang="it-IT" dirty="0" err="1" smtClean="0"/>
                        <a:t>OO.SS.</a:t>
                      </a:r>
                      <a:r>
                        <a:rPr lang="it-IT" dirty="0" smtClean="0"/>
                        <a:t>,</a:t>
                      </a:r>
                      <a:r>
                        <a:rPr lang="it-IT" baseline="0" dirty="0" smtClean="0"/>
                        <a:t> dipendenti</a:t>
                      </a:r>
                      <a:endParaRPr lang="it-IT" dirty="0" smtClean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Approvazione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25.02.2014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Giunta  comunale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Il coinvolgimento degli </a:t>
            </a:r>
            <a:r>
              <a:rPr lang="it-IT" dirty="0" err="1" smtClean="0"/>
              <a:t>stakeholder</a:t>
            </a:r>
            <a:r>
              <a:rPr lang="it-IT" dirty="0" smtClean="0"/>
              <a:t>: finalità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it-IT" dirty="0" smtClean="0"/>
              <a:t>l'azione di prevenzione e contrasto della corruzione richiede un’apertura di credito e di fiducia nella relazione con i cittadini, gli utenti, le imprese che possa nutrirsi anche di un  rapporto continuo, alimentato dal funzionamento di stabili canali di comunicazione</a:t>
            </a:r>
          </a:p>
          <a:p>
            <a:pPr algn="just"/>
            <a:r>
              <a:rPr lang="it-IT" dirty="0" smtClean="0"/>
              <a:t>l’attivazione di canali di ascolto in chiave propositiva da parte dei portatori di interesse e dei rappresentanti delle categorie di utenti e di cittadini rispetto all’azione dell’amministrazione e dell’ente migliora ed aiuta implementare la strategia di prevenzione della corruzione, è importante.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62074"/>
          </a:xfrm>
        </p:spPr>
        <p:txBody>
          <a:bodyPr>
            <a:normAutofit/>
          </a:bodyPr>
          <a:lstStyle/>
          <a:p>
            <a:r>
              <a:rPr lang="it-IT" dirty="0" smtClean="0"/>
              <a:t>un forum </a:t>
            </a:r>
            <a:r>
              <a:rPr lang="it-IT" dirty="0" smtClean="0"/>
              <a:t>dedicato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04056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dirty="0" smtClean="0"/>
              <a:t>Dall’home </a:t>
            </a:r>
            <a:r>
              <a:rPr lang="it-IT" dirty="0" err="1" smtClean="0"/>
              <a:t>page</a:t>
            </a:r>
            <a:r>
              <a:rPr lang="it-IT" dirty="0" smtClean="0"/>
              <a:t> del sito web </a:t>
            </a:r>
            <a:endParaRPr lang="it-IT" dirty="0" smtClean="0"/>
          </a:p>
          <a:p>
            <a:pPr algn="ctr">
              <a:buNone/>
            </a:pPr>
            <a:r>
              <a:rPr lang="it-IT" dirty="0" smtClean="0">
                <a:hlinkClick r:id="rId2"/>
              </a:rPr>
              <a:t>www.comune.bisceglie.bt.it</a:t>
            </a:r>
            <a:endParaRPr lang="it-IT" dirty="0" smtClean="0"/>
          </a:p>
          <a:p>
            <a:pPr algn="ctr">
              <a:buNone/>
            </a:pPr>
            <a:r>
              <a:rPr lang="it-IT" dirty="0" smtClean="0"/>
              <a:t>è </a:t>
            </a:r>
            <a:r>
              <a:rPr lang="it-IT" dirty="0" smtClean="0"/>
              <a:t>accessibile, cliccando sull’apposito banner posto in basso nella penultima colonna a destra,  il</a:t>
            </a:r>
          </a:p>
          <a:p>
            <a:pPr algn="ctr">
              <a:buNone/>
            </a:pPr>
            <a:r>
              <a:rPr lang="it-IT" b="1" dirty="0" smtClean="0">
                <a:solidFill>
                  <a:schemeClr val="tx2"/>
                </a:solidFill>
              </a:rPr>
              <a:t>FORUM PER L’INTEGRITA’ E LA TRASPARENZA</a:t>
            </a:r>
            <a:endParaRPr lang="it-IT" b="1" dirty="0">
              <a:solidFill>
                <a:schemeClr val="tx2"/>
              </a:solidFill>
            </a:endParaRPr>
          </a:p>
          <a:p>
            <a:pPr algn="just">
              <a:buNone/>
            </a:pPr>
            <a:r>
              <a:rPr lang="it-IT" dirty="0" smtClean="0"/>
              <a:t>Lo spazio è articolato in sottopagine dedicate a:</a:t>
            </a:r>
          </a:p>
          <a:p>
            <a:pPr algn="just">
              <a:buFontTx/>
              <a:buChar char="-"/>
            </a:pPr>
            <a:r>
              <a:rPr lang="it-IT" dirty="0" smtClean="0"/>
              <a:t>Raccolta normativa</a:t>
            </a:r>
          </a:p>
          <a:p>
            <a:pPr algn="just">
              <a:buFontTx/>
              <a:buChar char="-"/>
            </a:pPr>
            <a:r>
              <a:rPr lang="it-IT" dirty="0" smtClean="0"/>
              <a:t>Documenti in consultazione</a:t>
            </a:r>
          </a:p>
          <a:p>
            <a:pPr algn="just">
              <a:buFontTx/>
              <a:buChar char="-"/>
            </a:pPr>
            <a:r>
              <a:rPr lang="it-IT" dirty="0" smtClean="0"/>
              <a:t>Avvisi, atti e documenti relativi ad incontri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Comunicare con il responsabile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È stato istituito uno specifico indirizzo mail dedicato alle comunicazioni con il Responsabile per la prevenzione della corruzione e responsabile per la trasparenza (il segretario generale):</a:t>
            </a:r>
          </a:p>
          <a:p>
            <a:pPr algn="ctr">
              <a:buNone/>
            </a:pPr>
            <a:r>
              <a:rPr lang="it-IT" dirty="0" smtClean="0">
                <a:hlinkClick r:id="rId2"/>
              </a:rPr>
              <a:t>integrita.trasparenza@comune.bisceglie.bt.it</a:t>
            </a:r>
            <a:endParaRPr lang="it-IT" dirty="0" smtClean="0"/>
          </a:p>
          <a:p>
            <a:pPr>
              <a:buNone/>
            </a:pPr>
            <a:r>
              <a:rPr lang="it-IT" dirty="0" smtClean="0"/>
              <a:t>A tale indirizzo possono essere inviate proposte, suggerimenti, osservazioni, critiche, richieste di chiarimento e quant’altro attinente i temi della trasparenza ed integrità.</a:t>
            </a:r>
          </a:p>
          <a:p>
            <a:pPr>
              <a:buNone/>
            </a:pPr>
            <a:r>
              <a:rPr lang="it-IT" dirty="0" smtClean="0"/>
              <a:t>Tale canale si aggiunge a quelli già esistenti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 cosa serve?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539552" y="141277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it-IT" dirty="0" smtClean="0"/>
              <a:t>Tutti i cittadini e gli organismi portatori di interessi collettivi, potranno far pervenire dei propri contributi  utilizzando, preferibilmente gli appositi format resi disponibili sul FORUM.</a:t>
            </a:r>
          </a:p>
          <a:p>
            <a:pPr algn="just">
              <a:buNone/>
            </a:pPr>
            <a:r>
              <a:rPr lang="it-IT" dirty="0" smtClean="0"/>
              <a:t>I contributi, </a:t>
            </a:r>
            <a:r>
              <a:rPr lang="it-IT" dirty="0" err="1" smtClean="0"/>
              <a:t>purchè</a:t>
            </a:r>
            <a:r>
              <a:rPr lang="it-IT" dirty="0" smtClean="0"/>
              <a:t> non anonimi ed aventi attinenza ai temi della trasparenza ed integrità, saranno tenuti in considerazione nella fase di stesura </a:t>
            </a:r>
            <a:r>
              <a:rPr lang="it-IT" dirty="0" err="1" smtClean="0"/>
              <a:t>e\o</a:t>
            </a:r>
            <a:r>
              <a:rPr lang="it-IT" dirty="0" smtClean="0"/>
              <a:t> aggiornamento dei documenti; di tanto si darà conto nelle relazioni di accompagnamento</a:t>
            </a:r>
          </a:p>
          <a:p>
            <a:pPr algn="just">
              <a:buNone/>
            </a:pPr>
            <a:r>
              <a:rPr lang="it-IT" dirty="0" smtClean="0"/>
              <a:t>Non si terrà conto di contributi non aventi un carattere propositivo, non coerenti con lo spirito di partecipazione civica e di utilità collettiva, ovvero i cui contenuti siano lesivi dei canoni di rispetto istituzionale e di tutela della dignità personale di amministratori e dipendenti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l’accesso civico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715200" cy="525658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Ogni cittadino ha diritto di chiedere la pubblicazione, sul sito web dell’ente, dei documenti e delle informazioni previste dal decreto legislativo 33/2013 e da ogni altra disposizione di legge.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Le </a:t>
            </a:r>
            <a:r>
              <a:rPr lang="it-IT" dirty="0" smtClean="0"/>
              <a:t>richieste sono gratuite, non richiedono motivazione e vanno indirizzate al segretario generale, nella veste di responsabile per la trasparenza per iscritto, ovvero ai seguenti indirizzi:</a:t>
            </a:r>
          </a:p>
          <a:p>
            <a:pPr algn="just">
              <a:buNone/>
            </a:pPr>
            <a:r>
              <a:rPr lang="it-IT" dirty="0" err="1" smtClean="0"/>
              <a:t>p.e.c</a:t>
            </a:r>
            <a:r>
              <a:rPr lang="it-IT" dirty="0" err="1" smtClean="0"/>
              <a:t>.</a:t>
            </a:r>
            <a:r>
              <a:rPr lang="it-IT" dirty="0" smtClean="0"/>
              <a:t>: </a:t>
            </a:r>
            <a:r>
              <a:rPr lang="it-IT" dirty="0" smtClean="0">
                <a:hlinkClick r:id="rId2"/>
              </a:rPr>
              <a:t>segretariogenerale@cert.comune.bisceglie.bt.it</a:t>
            </a:r>
            <a:endParaRPr lang="it-IT" dirty="0" smtClean="0"/>
          </a:p>
          <a:p>
            <a:pPr algn="just">
              <a:buNone/>
            </a:pPr>
            <a:r>
              <a:rPr lang="it-IT" dirty="0" smtClean="0"/>
              <a:t>Mail: </a:t>
            </a:r>
            <a:r>
              <a:rPr lang="it-IT" dirty="0" smtClean="0">
                <a:hlinkClick r:id="rId3"/>
              </a:rPr>
              <a:t>integrita.trasparenza@comune.bisceglie.bt.it</a:t>
            </a:r>
            <a:endParaRPr lang="it-IT" dirty="0" smtClean="0"/>
          </a:p>
          <a:p>
            <a:pPr algn="just"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intendiamo per corruzione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lvl="0" algn="just"/>
            <a:r>
              <a:rPr lang="it-IT" dirty="0" smtClean="0"/>
              <a:t>non solo fattispecie penale (art. 318, 319, </a:t>
            </a:r>
            <a:r>
              <a:rPr lang="it-IT" dirty="0" err="1" smtClean="0"/>
              <a:t>319</a:t>
            </a:r>
            <a:r>
              <a:rPr lang="it-IT" dirty="0" smtClean="0"/>
              <a:t> </a:t>
            </a:r>
            <a:r>
              <a:rPr lang="it-IT" dirty="0" err="1" smtClean="0"/>
              <a:t>ter</a:t>
            </a:r>
            <a:r>
              <a:rPr lang="it-IT" dirty="0" smtClean="0"/>
              <a:t> C.p.),</a:t>
            </a:r>
          </a:p>
          <a:p>
            <a:pPr lvl="0" algn="ctr">
              <a:buNone/>
            </a:pPr>
            <a:r>
              <a:rPr lang="it-IT" dirty="0" smtClean="0"/>
              <a:t>ma anche</a:t>
            </a:r>
          </a:p>
          <a:p>
            <a:pPr lvl="0" algn="just"/>
            <a:r>
              <a:rPr lang="it-IT" dirty="0" smtClean="0"/>
              <a:t>situazioni in cui, a prescindere dalla rilevanza penale, un soggetto, nell’esercizio dell’attività amministrativa, abusi del potere che gli è stato affidato al fine di ottenere un vantaggio privato</a:t>
            </a:r>
          </a:p>
          <a:p>
            <a:pPr algn="just"/>
            <a:r>
              <a:rPr lang="it-IT" dirty="0" smtClean="0"/>
              <a:t>situazioni in cui – a prescindere dalla rilevanza penale - venga in evidenza un malfunzionamento dell’amministrazione a causa dell’uso a fini privati delle funzioni attribuite, ovvero dell’inquinamento dell’azione amministrativa </a:t>
            </a:r>
            <a:r>
              <a:rPr lang="it-IT" i="1" dirty="0" err="1" smtClean="0"/>
              <a:t>ab</a:t>
            </a:r>
            <a:r>
              <a:rPr lang="it-IT" i="1" dirty="0" smtClean="0"/>
              <a:t> </a:t>
            </a:r>
            <a:r>
              <a:rPr lang="it-IT" i="1" dirty="0" err="1" smtClean="0"/>
              <a:t>externo</a:t>
            </a:r>
            <a:r>
              <a:rPr lang="it-IT" i="1" dirty="0" smtClean="0"/>
              <a:t>, sia che tale azione </a:t>
            </a:r>
            <a:r>
              <a:rPr lang="it-IT" dirty="0" smtClean="0"/>
              <a:t>abbia successo sia nel caso in cui rimanga a livello di tentativo</a:t>
            </a:r>
            <a:endParaRPr lang="it-IT" dirty="0" smtClean="0">
              <a:solidFill>
                <a:prstClr val="black"/>
              </a:solidFill>
              <a:latin typeface="DecimaWE Rg" pitchFamily="2" charset="0"/>
            </a:endParaRPr>
          </a:p>
          <a:p>
            <a:pPr lvl="0"/>
            <a:r>
              <a:rPr lang="it-IT" dirty="0" smtClean="0"/>
              <a:t>malcostume politico e amministrativo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Grazie per la Vostra partecipazione</a:t>
            </a:r>
            <a:endParaRPr lang="it-IT" dirty="0"/>
          </a:p>
        </p:txBody>
      </p:sp>
      <p:pic>
        <p:nvPicPr>
          <p:cNvPr id="4" name="Segnaposto contenuto 3" descr="Il-Buongoverno-Ambrogio-Lorenzetti-Siena-1337-1339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700808"/>
            <a:ext cx="6048672" cy="3600400"/>
          </a:xfrm>
        </p:spPr>
      </p:pic>
      <p:sp>
        <p:nvSpPr>
          <p:cNvPr id="5" name="Segnaposto piè di pagina 4"/>
          <p:cNvSpPr>
            <a:spLocks noGrp="1"/>
          </p:cNvSpPr>
          <p:nvPr>
            <p:ph type="ftr" sz="quarter" idx="16"/>
          </p:nvPr>
        </p:nvSpPr>
        <p:spPr>
          <a:xfrm>
            <a:off x="899592" y="5877272"/>
            <a:ext cx="7056784" cy="365125"/>
          </a:xfrm>
        </p:spPr>
        <p:txBody>
          <a:bodyPr/>
          <a:lstStyle/>
          <a:p>
            <a:r>
              <a:rPr lang="it-IT" sz="1600" b="1" i="1" dirty="0" smtClean="0"/>
              <a:t>Allegoria del Buon Governo</a:t>
            </a:r>
            <a:r>
              <a:rPr lang="it-IT" sz="1600" b="1" dirty="0" smtClean="0"/>
              <a:t>, 1338-1339, Sala della Pace, Palazzo Pubblico, Siena</a:t>
            </a:r>
            <a:endParaRPr lang="it-IT" sz="1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mtClean="0"/>
              <a:t>perché e come combatterla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Combattere la corruzione è:</a:t>
            </a:r>
          </a:p>
          <a:p>
            <a:pPr lvl="3" algn="just">
              <a:buFont typeface="Wingdings" pitchFamily="2" charset="2"/>
              <a:buChar char="Ø"/>
            </a:pPr>
            <a:r>
              <a:rPr lang="it-IT" sz="3000" dirty="0" smtClean="0"/>
              <a:t>Impegno etico</a:t>
            </a:r>
          </a:p>
          <a:p>
            <a:pPr lvl="3" algn="just">
              <a:buFont typeface="Wingdings" pitchFamily="2" charset="2"/>
              <a:buChar char="Ø"/>
            </a:pPr>
            <a:r>
              <a:rPr lang="it-IT" sz="3000" dirty="0" smtClean="0"/>
              <a:t>Necessità economica</a:t>
            </a:r>
          </a:p>
          <a:p>
            <a:pPr lvl="3" algn="just">
              <a:buFont typeface="Wingdings" pitchFamily="2" charset="2"/>
              <a:buChar char="Ø"/>
            </a:pPr>
            <a:r>
              <a:rPr lang="it-IT" sz="3000" dirty="0" smtClean="0"/>
              <a:t>Necessità istituzionale</a:t>
            </a:r>
          </a:p>
          <a:p>
            <a:pPr algn="just">
              <a:buNone/>
            </a:pPr>
            <a:r>
              <a:rPr lang="it-IT" dirty="0" smtClean="0"/>
              <a:t>La repressione penale non basta, occorre:</a:t>
            </a:r>
          </a:p>
          <a:p>
            <a:pPr algn="just"/>
            <a:r>
              <a:rPr lang="it-IT" sz="3000" dirty="0" smtClean="0"/>
              <a:t>ridurre le opportunità che si manifestino </a:t>
            </a:r>
            <a:r>
              <a:rPr lang="it-IT" sz="3000" dirty="0" smtClean="0"/>
              <a:t>casi;</a:t>
            </a:r>
            <a:endParaRPr lang="it-IT" sz="3000" dirty="0" smtClean="0"/>
          </a:p>
          <a:p>
            <a:pPr algn="just"/>
            <a:r>
              <a:rPr lang="it-IT" sz="3000" dirty="0" smtClean="0"/>
              <a:t>aumentare la capacità di scoprire </a:t>
            </a:r>
            <a:r>
              <a:rPr lang="it-IT" sz="3000" dirty="0" smtClean="0"/>
              <a:t>i casi;</a:t>
            </a:r>
            <a:endParaRPr lang="it-IT" sz="3000" dirty="0" smtClean="0"/>
          </a:p>
          <a:p>
            <a:pPr algn="just"/>
            <a:r>
              <a:rPr lang="it-IT" sz="3000" dirty="0" smtClean="0"/>
              <a:t>creare un contesto sfavorevole alla corruzione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legge 190/2012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/>
              <a:t>Con la legge 6 novembre 2012, n. 190, pubblicata sulla Gazzetta Ufficiale n. 265 del 13 novembre 2012, sono state approvate le "</a:t>
            </a:r>
            <a:r>
              <a:rPr lang="it-IT" i="1" dirty="0" smtClean="0"/>
              <a:t>Disposizioni per la prevenzione e la repressione della corruzione e dell'illegalità nella pubblica amministrazione.". </a:t>
            </a:r>
          </a:p>
          <a:p>
            <a:pPr algn="just">
              <a:buNone/>
            </a:pPr>
            <a:r>
              <a:rPr lang="it-IT" i="1" dirty="0" smtClean="0"/>
              <a:t>Ogni pubblica amministrazione deve dotarsi di un piano di prevenzione della corruzione, nel rispetto del piano nazionale predisposto dal Dipartimento per la Funzione Pubblica ed approvato dall’Autorità Nazionale Anticorruzione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decreto legislativo 33/2013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it-IT" i="1" dirty="0" smtClean="0"/>
              <a:t>Riordino della disciplina riguardante gli obblighi di pubblicità, trasparenza e diffusione di informazioni da parte delle pubbliche amministrazioni, approvato dal Governo il 15 febbraio 2013, in attuazione di commi 35 e 36 dell’art. 1 della l. n. 190 del 2012</a:t>
            </a:r>
          </a:p>
          <a:p>
            <a:pPr algn="just">
              <a:buNone/>
            </a:pPr>
            <a:r>
              <a:rPr lang="it-IT" i="1" dirty="0" smtClean="0"/>
              <a:t>Ogni pubblica amministrazione deve dotarsi di un piano triennale per la trasparenza e l’integrità, nel rispetto delle linee guida dell’Autorità Nazionale Anticorruzione 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d.p.r. 62/2013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i="1" dirty="0" smtClean="0"/>
              <a:t>Codice di comportamento per i dipendenti delle pubbliche amministrazioni, </a:t>
            </a:r>
            <a:r>
              <a:rPr lang="it-IT" dirty="0" smtClean="0"/>
              <a:t>in attuazione dell’art. 54 del d.lgs. n. 165 del 2001, come sostituito dalla l. n. 190.</a:t>
            </a:r>
          </a:p>
          <a:p>
            <a:pPr algn="just">
              <a:buNone/>
            </a:pPr>
            <a:r>
              <a:rPr lang="it-IT" dirty="0" smtClean="0"/>
              <a:t>Ogni pubblica amministrazione deve dotarsi di un codice di comportamento attuativo del codice nazionale.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La strategia di attuazione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5040560"/>
          </a:xfrm>
        </p:spPr>
        <p:txBody>
          <a:bodyPr>
            <a:normAutofit fontScale="47500" lnSpcReduction="20000"/>
          </a:bodyPr>
          <a:lstStyle/>
          <a:p>
            <a:pPr algn="just">
              <a:lnSpc>
                <a:spcPct val="120000"/>
              </a:lnSpc>
              <a:buNone/>
            </a:pPr>
            <a:endParaRPr lang="it-IT" sz="3800" dirty="0" smtClean="0"/>
          </a:p>
          <a:p>
            <a:pPr algn="just">
              <a:lnSpc>
                <a:spcPct val="120000"/>
              </a:lnSpc>
              <a:buNone/>
            </a:pPr>
            <a:r>
              <a:rPr lang="it-IT" sz="3800" dirty="0" smtClean="0"/>
              <a:t>L’implementazione </a:t>
            </a:r>
            <a:r>
              <a:rPr lang="it-IT" sz="3800" dirty="0" smtClean="0"/>
              <a:t>del nuovo quadro normativo è stato impostato su </a:t>
            </a:r>
          </a:p>
          <a:p>
            <a:pPr algn="just">
              <a:lnSpc>
                <a:spcPct val="120000"/>
              </a:lnSpc>
              <a:buNone/>
            </a:pPr>
            <a:r>
              <a:rPr lang="it-IT" sz="3800" dirty="0" smtClean="0"/>
              <a:t>tre linee di azione prioritarie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Adozione codice di comportamento aziendale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Adozione del piano di prevenzione della corruzione 2014/2016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Adozione del piano per la trasparenza 2014/2016</a:t>
            </a:r>
          </a:p>
          <a:p>
            <a:pPr>
              <a:lnSpc>
                <a:spcPct val="120000"/>
              </a:lnSpc>
              <a:buNone/>
            </a:pPr>
            <a:endParaRPr lang="it-IT" sz="3800" dirty="0" smtClean="0"/>
          </a:p>
          <a:p>
            <a:pPr>
              <a:lnSpc>
                <a:spcPct val="120000"/>
              </a:lnSpc>
              <a:buNone/>
            </a:pPr>
            <a:r>
              <a:rPr lang="it-IT" sz="3800" dirty="0" smtClean="0"/>
              <a:t>e tre linee di azione secondarie: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Revisione regolamento per il sistema integrato dei controlli interni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Revisione regolamento sugli organismi di valutazione e controllo</a:t>
            </a:r>
          </a:p>
          <a:p>
            <a:pPr marL="514350" indent="-514350" algn="just">
              <a:lnSpc>
                <a:spcPct val="120000"/>
              </a:lnSpc>
              <a:buFont typeface="+mj-lt"/>
              <a:buAutoNum type="arabicPeriod"/>
            </a:pPr>
            <a:r>
              <a:rPr lang="it-IT" sz="3800" dirty="0" smtClean="0"/>
              <a:t>Revisione metodologia di misurazione e valutazione della performance individuale dei dirigenti e del personale di comparto</a:t>
            </a:r>
          </a:p>
          <a:p>
            <a:pPr marL="514350" indent="-514350"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it-IT" dirty="0" smtClean="0"/>
              <a:t>L’attività preparatoria del 2013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496855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/>
              <a:t>Febbraio: individuazione del Responsabile per la Prevenzione della corruzione nella figura del Segretario Generale dott. Lazzaro Francesco Angelo</a:t>
            </a:r>
          </a:p>
          <a:p>
            <a:pPr algn="just">
              <a:buNone/>
            </a:pPr>
            <a:r>
              <a:rPr lang="it-IT" dirty="0" smtClean="0"/>
              <a:t>Giugno: adozione di un piano provvisorio per la prevenzione della corruzione</a:t>
            </a:r>
          </a:p>
          <a:p>
            <a:pPr algn="just">
              <a:buNone/>
            </a:pPr>
            <a:r>
              <a:rPr lang="it-IT" dirty="0" smtClean="0"/>
              <a:t>Luglio: convegno pubblico sul diritto di accesso civico, con la presenza del Ministro per Funzione Pubblica </a:t>
            </a:r>
            <a:r>
              <a:rPr lang="it-IT" dirty="0" err="1" smtClean="0"/>
              <a:t>D’Alia</a:t>
            </a:r>
            <a:endParaRPr lang="it-IT" dirty="0" smtClean="0"/>
          </a:p>
          <a:p>
            <a:pPr algn="just">
              <a:buNone/>
            </a:pPr>
            <a:r>
              <a:rPr lang="it-IT" dirty="0" err="1" smtClean="0"/>
              <a:t>Marzo\settembre</a:t>
            </a:r>
            <a:r>
              <a:rPr lang="it-IT" dirty="0" smtClean="0"/>
              <a:t>: strutturazione della sezione Amministrazione Trasparente nel sito web del Comune di Bisceglie, secondo le linee guida CIVIT </a:t>
            </a:r>
          </a:p>
          <a:p>
            <a:pPr algn="just">
              <a:buNone/>
            </a:pPr>
            <a:r>
              <a:rPr lang="it-IT" dirty="0" err="1" smtClean="0"/>
              <a:t>ottobre\novembre</a:t>
            </a:r>
            <a:r>
              <a:rPr lang="it-IT" dirty="0" smtClean="0"/>
              <a:t>: formazione del responsabile per la prevenzione della corruzione presso il </a:t>
            </a:r>
            <a:r>
              <a:rPr lang="it-IT" dirty="0" err="1" smtClean="0"/>
              <a:t>Formez</a:t>
            </a:r>
            <a:endParaRPr lang="it-IT" dirty="0" smtClean="0"/>
          </a:p>
          <a:p>
            <a:pPr algn="just">
              <a:buNone/>
            </a:pPr>
            <a:r>
              <a:rPr lang="it-IT" dirty="0" smtClean="0"/>
              <a:t>Novembre:  costituzione unità di progetto intersettoriale per la integrità e trasparenza  \ approvazione regolamento pubblicità situazione patrimoniale e reddituale organi di indirizzo politico</a:t>
            </a:r>
          </a:p>
          <a:p>
            <a:pPr algn="just"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>
            <a:normAutofit/>
          </a:bodyPr>
          <a:lstStyle/>
          <a:p>
            <a:r>
              <a:rPr lang="it-IT" dirty="0" smtClean="0"/>
              <a:t>il </a:t>
            </a:r>
            <a:r>
              <a:rPr lang="it-IT" dirty="0" smtClean="0"/>
              <a:t>codice di comportamento aziendale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Il codice di comportamento aziendale, approvato con deliberazione della giunta comunale n. 287 in data 31.12.2013, contiene:</a:t>
            </a:r>
          </a:p>
          <a:p>
            <a:pPr>
              <a:buNone/>
            </a:pPr>
            <a:endParaRPr lang="it-IT" dirty="0" smtClean="0"/>
          </a:p>
          <a:p>
            <a:pPr algn="just"/>
            <a:r>
              <a:rPr lang="it-IT" dirty="0" smtClean="0"/>
              <a:t>una specificazione ed integrazione degli obblighi di comportamento previsti dal codice nazionale</a:t>
            </a:r>
            <a:r>
              <a:rPr lang="it-IT" sz="2400" dirty="0" smtClean="0"/>
              <a:t> (regali e compensi, partecipazioni ad organizzazioni, obblighi di astensione, comportamento in servizio e nei rapporti privati, rapporti con il pubblico)</a:t>
            </a:r>
          </a:p>
          <a:p>
            <a:pPr algn="just"/>
            <a:r>
              <a:rPr lang="it-IT" dirty="0" smtClean="0"/>
              <a:t>azioni e misure attuative delle strategie di prevenzione della corruzione</a:t>
            </a:r>
          </a:p>
          <a:p>
            <a:pPr algn="just"/>
            <a:r>
              <a:rPr lang="it-IT" dirty="0" smtClean="0"/>
              <a:t>le conseguenze disciplinari, oltre che amministrative e contabili, derivanti dalla violazione delle regole</a:t>
            </a:r>
          </a:p>
          <a:p>
            <a:pPr algn="just">
              <a:buNone/>
            </a:pPr>
            <a:endParaRPr lang="it-IT" dirty="0" smtClean="0"/>
          </a:p>
          <a:p>
            <a:pPr algn="just">
              <a:buNone/>
            </a:pPr>
            <a:r>
              <a:rPr lang="it-IT" dirty="0" smtClean="0"/>
              <a:t>Si applica ai dipendenti, ma anche ai collaboratori e consulenti dell’ente e delle ditte che forniscono servizi e prestazioni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ogg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oggi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403</TotalTime>
  <Words>1805</Words>
  <Application>Microsoft Office PowerPoint</Application>
  <PresentationFormat>Presentazione su schermo (4:3)</PresentationFormat>
  <Paragraphs>213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Loggia</vt:lpstr>
      <vt:lpstr> CONFERENZA STAMPA 10 febbraio 2014</vt:lpstr>
      <vt:lpstr>Cosa intendiamo per corruzione</vt:lpstr>
      <vt:lpstr>perché e come combatterla</vt:lpstr>
      <vt:lpstr>La legge 190/2012</vt:lpstr>
      <vt:lpstr>Il decreto legislativo 33/2013</vt:lpstr>
      <vt:lpstr>Il d.p.r. 62/2013</vt:lpstr>
      <vt:lpstr>La strategia di attuazione</vt:lpstr>
      <vt:lpstr>L’attività preparatoria del 2013</vt:lpstr>
      <vt:lpstr>il codice di comportamento aziendale </vt:lpstr>
      <vt:lpstr>il piano di prevenzione della corruzione</vt:lpstr>
      <vt:lpstr>contenuti</vt:lpstr>
      <vt:lpstr>Diapositiva 12</vt:lpstr>
      <vt:lpstr>il piano per la trasparenza</vt:lpstr>
      <vt:lpstr>Il percorso amministrativo</vt:lpstr>
      <vt:lpstr>Il coinvolgimento degli stakeholder: finalità</vt:lpstr>
      <vt:lpstr>un forum dedicato</vt:lpstr>
      <vt:lpstr>Comunicare con il responsabile</vt:lpstr>
      <vt:lpstr>a cosa serve?</vt:lpstr>
      <vt:lpstr> l’accesso civico</vt:lpstr>
      <vt:lpstr>Grazie per la Vostra partecipazione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FORUM PUBBLICO  PER L’INTEGRITA’ E LA TRASPARENZA</dc:title>
  <cp:lastModifiedBy> </cp:lastModifiedBy>
  <cp:revision>57</cp:revision>
  <dcterms:modified xsi:type="dcterms:W3CDTF">2014-02-09T13:47:12Z</dcterms:modified>
</cp:coreProperties>
</file>